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7" r:id="rId2"/>
    <p:sldId id="256" r:id="rId3"/>
    <p:sldId id="258" r:id="rId4"/>
    <p:sldId id="259" r:id="rId5"/>
    <p:sldId id="260" r:id="rId6"/>
    <p:sldId id="261" r:id="rId7"/>
    <p:sldId id="262" r:id="rId8"/>
    <p:sldId id="265" r:id="rId9"/>
    <p:sldId id="264"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howGuides="1">
      <p:cViewPr>
        <p:scale>
          <a:sx n="48" d="100"/>
          <a:sy n="48" d="100"/>
        </p:scale>
        <p:origin x="-468" y="-87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341D3C2-5118-4034-A8C6-C5E264DD8099}" type="datetimeFigureOut">
              <a:rPr lang="en-US"/>
              <a:pPr>
                <a:defRPr/>
              </a:pPr>
              <a:t>1/13/2010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BC135EC8-5CC5-4B0A-9CC7-387DA62F077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158F138-3F6D-49A2-A1C4-ACF69C9070B2}" type="datetimeFigureOut">
              <a:rPr lang="en-US"/>
              <a:pPr>
                <a:defRPr/>
              </a:pPr>
              <a:t>1/13/2010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CE68DAF-F476-40F7-8FA3-BC42411EAA9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F51C1DD-48E3-418B-BE53-0A48AD23026A}" type="datetimeFigureOut">
              <a:rPr lang="en-US"/>
              <a:pPr>
                <a:defRPr/>
              </a:pPr>
              <a:t>1/13/2010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77D8412-C9D7-4ED7-B23B-D90F6ECF280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AC14EC1-4750-4259-BE86-00A19503351D}" type="datetimeFigureOut">
              <a:rPr lang="en-US"/>
              <a:pPr>
                <a:defRPr/>
              </a:pPr>
              <a:t>1/13/2010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ABD75B4-C9D2-4581-9BE5-1410DFAAC6D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6257C5D-DD6E-40C0-8830-579B9B22103B}" type="datetimeFigureOut">
              <a:rPr lang="en-US"/>
              <a:pPr>
                <a:defRPr/>
              </a:pPr>
              <a:t>1/13/2010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000A96D-CEC1-45A2-9412-5E99DA7E595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C978FE1-EB06-477F-BA68-530D63AA0F7B}" type="datetimeFigureOut">
              <a:rPr lang="en-US"/>
              <a:pPr>
                <a:defRPr/>
              </a:pPr>
              <a:t>1/13/2010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800206-1178-4877-9945-66B3D32C990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39A07DFE-D048-43E3-9137-1F7BB6E044E5}" type="datetimeFigureOut">
              <a:rPr lang="en-US"/>
              <a:pPr>
                <a:defRPr/>
              </a:pPr>
              <a:t>1/13/2010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388FA71-166A-4BE2-BFA9-7445C9C7917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F141AC5-666C-43D0-8CC7-EACD0DEE61E3}" type="datetimeFigureOut">
              <a:rPr lang="en-US"/>
              <a:pPr>
                <a:defRPr/>
              </a:pPr>
              <a:t>1/13/2010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85ACBEC-76F7-4AFC-B45E-0344C7286DD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BC21A36-1738-44EC-B3F3-4D64F3CACA90}" type="datetimeFigureOut">
              <a:rPr lang="en-US"/>
              <a:pPr>
                <a:defRPr/>
              </a:pPr>
              <a:t>1/13/2010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494AC29-CD5B-4366-BD53-854D05841A1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61CEAA0-2C3C-4839-AEA8-5B86F55C9874}" type="datetimeFigureOut">
              <a:rPr lang="en-US"/>
              <a:pPr>
                <a:defRPr/>
              </a:pPr>
              <a:t>1/13/2010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A08E7CD-392B-4927-9525-203FCF0B77F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57E05DA-346C-431A-830D-3E348FBB0563}" type="datetimeFigureOut">
              <a:rPr lang="en-US"/>
              <a:pPr>
                <a:defRPr/>
              </a:pPr>
              <a:t>1/13/2010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B1683AC-086B-4506-8F08-7069B6CEEF2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D250C6C-9A63-4E58-8341-6E6AC3A16F62}" type="datetimeFigureOut">
              <a:rPr lang="en-US"/>
              <a:pPr>
                <a:defRPr/>
              </a:pPr>
              <a:t>1/13/2010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2631FEC-4DA3-4CEE-8819-7E54D80F730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06F01066-928E-4C0F-A703-7795FCC9DAD6}" type="datetimeFigureOut">
              <a:rPr lang="en-US"/>
              <a:pPr>
                <a:defRPr/>
              </a:pPr>
              <a:t>1/13/2010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830CB3CC-6B93-4FBD-96E4-9A6AD53D054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28600"/>
            <a:ext cx="8229600" cy="3962400"/>
          </a:xfrm>
        </p:spPr>
        <p:txBody>
          <a:bodyPr rtlCol="0">
            <a:normAutofit fontScale="92500" lnSpcReduction="10000"/>
          </a:bodyPr>
          <a:lstStyle/>
          <a:p>
            <a:pPr fontAlgn="auto">
              <a:spcAft>
                <a:spcPts val="0"/>
              </a:spcAft>
              <a:buFont typeface="Arial" pitchFamily="34" charset="0"/>
              <a:buNone/>
              <a:defRPr/>
            </a:pPr>
            <a:endParaRPr lang="en-US" sz="4800" b="1" dirty="0" smtClean="0"/>
          </a:p>
          <a:p>
            <a:pPr fontAlgn="auto">
              <a:spcAft>
                <a:spcPts val="0"/>
              </a:spcAft>
              <a:buFont typeface="Arial" pitchFamily="34" charset="0"/>
              <a:buNone/>
              <a:defRPr/>
            </a:pPr>
            <a:endParaRPr lang="en-US" sz="4800" b="1" dirty="0" smtClean="0"/>
          </a:p>
          <a:p>
            <a:pPr fontAlgn="auto">
              <a:spcAft>
                <a:spcPts val="0"/>
              </a:spcAft>
              <a:buFont typeface="Arial" pitchFamily="34" charset="0"/>
              <a:buNone/>
              <a:defRPr/>
            </a:pPr>
            <a:endParaRPr lang="en-US" sz="4800" b="1" dirty="0" smtClean="0"/>
          </a:p>
          <a:p>
            <a:pPr fontAlgn="auto">
              <a:spcAft>
                <a:spcPts val="0"/>
              </a:spcAft>
              <a:buFont typeface="Arial" pitchFamily="34" charset="0"/>
              <a:buNone/>
              <a:defRPr/>
            </a:pPr>
            <a:r>
              <a:rPr lang="en-US" sz="4800" b="1" dirty="0" smtClean="0"/>
              <a:t>Roles &amp; Responsibilities </a:t>
            </a:r>
          </a:p>
          <a:p>
            <a:pPr fontAlgn="auto">
              <a:spcAft>
                <a:spcPts val="0"/>
              </a:spcAft>
              <a:buFont typeface="Arial" pitchFamily="34" charset="0"/>
              <a:buNone/>
              <a:defRPr/>
            </a:pPr>
            <a:r>
              <a:rPr lang="en-US" sz="4800" b="1" dirty="0" smtClean="0"/>
              <a:t>of Counsellors</a:t>
            </a:r>
            <a:endParaRPr lang="en-US" sz="4800" b="1" dirty="0"/>
          </a:p>
          <a:p>
            <a:pPr fontAlgn="auto">
              <a:spcAft>
                <a:spcPts val="0"/>
              </a:spcAft>
              <a:buFont typeface="Arial" pitchFamily="34" charset="0"/>
              <a:buChar char="•"/>
              <a:defRPr/>
            </a:pPr>
            <a:endParaRPr lang="en-US" dirty="0"/>
          </a:p>
        </p:txBody>
      </p:sp>
      <p:pic>
        <p:nvPicPr>
          <p:cNvPr id="2051" name="Picture 3" descr="Naco Logo"/>
          <p:cNvPicPr>
            <a:picLocks noChangeAspect="1" noChangeArrowheads="1"/>
          </p:cNvPicPr>
          <p:nvPr/>
        </p:nvPicPr>
        <p:blipFill>
          <a:blip r:embed="rId2"/>
          <a:srcRect/>
          <a:stretch>
            <a:fillRect/>
          </a:stretch>
        </p:blipFill>
        <p:spPr bwMode="auto">
          <a:xfrm>
            <a:off x="7696200" y="457200"/>
            <a:ext cx="944563" cy="70485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p:cNvSpPr>
            <a:spLocks noGrp="1"/>
          </p:cNvSpPr>
          <p:nvPr>
            <p:ph type="title"/>
          </p:nvPr>
        </p:nvSpPr>
        <p:spPr/>
        <p:txBody>
          <a:bodyPr/>
          <a:lstStyle/>
          <a:p>
            <a:r>
              <a:rPr lang="en-US" b="1" smtClean="0"/>
              <a:t>Group Work!</a:t>
            </a:r>
            <a:r>
              <a:rPr lang="en-US" smtClean="0"/>
              <a:t/>
            </a:r>
            <a:br>
              <a:rPr lang="en-US" smtClean="0"/>
            </a:br>
            <a:endParaRPr lang="en-US" smtClean="0"/>
          </a:p>
        </p:txBody>
      </p:sp>
      <p:sp>
        <p:nvSpPr>
          <p:cNvPr id="3075" name="Content Placeholder 4"/>
          <p:cNvSpPr>
            <a:spLocks noGrp="1"/>
          </p:cNvSpPr>
          <p:nvPr>
            <p:ph idx="1"/>
          </p:nvPr>
        </p:nvSpPr>
        <p:spPr>
          <a:xfrm>
            <a:off x="457200" y="1371600"/>
            <a:ext cx="8229600" cy="4754563"/>
          </a:xfrm>
        </p:spPr>
        <p:txBody>
          <a:bodyPr/>
          <a:lstStyle/>
          <a:p>
            <a:pPr>
              <a:buFont typeface="Arial" charset="0"/>
              <a:buNone/>
            </a:pPr>
            <a:r>
              <a:rPr lang="en-US" smtClean="0"/>
              <a:t>Discuss and present:</a:t>
            </a:r>
          </a:p>
          <a:p>
            <a:pPr>
              <a:buFont typeface="Arial" charset="0"/>
              <a:buNone/>
            </a:pPr>
            <a:endParaRPr lang="en-US" smtClean="0"/>
          </a:p>
          <a:p>
            <a:r>
              <a:rPr lang="en-US" sz="2800" b="1" smtClean="0"/>
              <a:t>Group 1: </a:t>
            </a:r>
            <a:r>
              <a:rPr lang="en-US" sz="2800" smtClean="0"/>
              <a:t>“What counsellors do specifically in relation to STI/RTI and HIV/AIDS counselling?” </a:t>
            </a:r>
          </a:p>
          <a:p>
            <a:pPr>
              <a:buFont typeface="Arial" charset="0"/>
              <a:buNone/>
            </a:pPr>
            <a:endParaRPr lang="en-US" sz="2800" smtClean="0"/>
          </a:p>
          <a:p>
            <a:r>
              <a:rPr lang="en-US" sz="2800" b="1" smtClean="0"/>
              <a:t>Group 2:</a:t>
            </a:r>
            <a:r>
              <a:rPr lang="en-US" sz="2800" smtClean="0"/>
              <a:t> “What are the broad or other roles of counsellors, apart from counselling on STI/RTI and HIV/AIDS?” </a:t>
            </a:r>
          </a:p>
          <a:p>
            <a:endParaRPr lang="en-US"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b="1" smtClean="0"/>
              <a:t>Importance of Counsellors</a:t>
            </a:r>
            <a:endParaRPr lang="en-US" smtClean="0"/>
          </a:p>
        </p:txBody>
      </p:sp>
      <p:sp>
        <p:nvSpPr>
          <p:cNvPr id="4099" name="Content Placeholder 2"/>
          <p:cNvSpPr>
            <a:spLocks noGrp="1"/>
          </p:cNvSpPr>
          <p:nvPr>
            <p:ph idx="1"/>
          </p:nvPr>
        </p:nvSpPr>
        <p:spPr>
          <a:xfrm>
            <a:off x="457200" y="1600200"/>
            <a:ext cx="8229600" cy="4800600"/>
          </a:xfrm>
        </p:spPr>
        <p:txBody>
          <a:bodyPr/>
          <a:lstStyle/>
          <a:p>
            <a:pPr>
              <a:buFont typeface="Arial" charset="0"/>
              <a:buNone/>
            </a:pPr>
            <a:r>
              <a:rPr lang="en-US" dirty="0" smtClean="0"/>
              <a:t>Counsellors at STI/RTI clinics play a vital role in</a:t>
            </a:r>
          </a:p>
          <a:p>
            <a:pPr>
              <a:buFont typeface="Arial" charset="0"/>
              <a:buNone/>
            </a:pPr>
            <a:r>
              <a:rPr lang="en-US" dirty="0" smtClean="0"/>
              <a:t>strengthening the STI services provided by the</a:t>
            </a:r>
          </a:p>
          <a:p>
            <a:pPr>
              <a:buFont typeface="Arial" charset="0"/>
              <a:buNone/>
            </a:pPr>
            <a:r>
              <a:rPr lang="en-US" dirty="0" smtClean="0"/>
              <a:t>clinic by:</a:t>
            </a:r>
          </a:p>
          <a:p>
            <a:pPr lvl="1">
              <a:lnSpc>
                <a:spcPct val="150000"/>
              </a:lnSpc>
              <a:buFont typeface="Calibri" pitchFamily="34" charset="0"/>
              <a:buChar char="•"/>
            </a:pPr>
            <a:r>
              <a:rPr lang="en-US" dirty="0" smtClean="0"/>
              <a:t>Increasing the uptake of services by clients </a:t>
            </a:r>
          </a:p>
          <a:p>
            <a:pPr lvl="1">
              <a:lnSpc>
                <a:spcPct val="150000"/>
              </a:lnSpc>
              <a:buFont typeface="Calibri" pitchFamily="34" charset="0"/>
              <a:buChar char="•"/>
            </a:pPr>
            <a:r>
              <a:rPr lang="en-US" dirty="0" smtClean="0"/>
              <a:t>Increasing the follow-up of clients</a:t>
            </a:r>
          </a:p>
          <a:p>
            <a:pPr lvl="1">
              <a:lnSpc>
                <a:spcPct val="150000"/>
              </a:lnSpc>
              <a:buFont typeface="Calibri" pitchFamily="34" charset="0"/>
              <a:buChar char="•"/>
            </a:pPr>
            <a:r>
              <a:rPr lang="en-US" dirty="0" smtClean="0"/>
              <a:t>Establishing referrals and networking for expanded STI and HIV care and support</a:t>
            </a:r>
          </a:p>
          <a:p>
            <a:pPr>
              <a:buFont typeface="Arial" charset="0"/>
              <a:buNone/>
            </a:pPr>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b="1" smtClean="0"/>
              <a:t>Roles &amp; Responsibilities</a:t>
            </a:r>
            <a:r>
              <a:rPr lang="en-US" smtClean="0"/>
              <a:t/>
            </a:r>
            <a:br>
              <a:rPr lang="en-US" smtClean="0"/>
            </a:br>
            <a:endParaRPr lang="en-US" smtClean="0"/>
          </a:p>
        </p:txBody>
      </p:sp>
      <p:sp>
        <p:nvSpPr>
          <p:cNvPr id="3" name="Content Placeholder 2"/>
          <p:cNvSpPr>
            <a:spLocks noGrp="1"/>
          </p:cNvSpPr>
          <p:nvPr>
            <p:ph idx="1"/>
          </p:nvPr>
        </p:nvSpPr>
        <p:spPr>
          <a:xfrm>
            <a:off x="457200" y="1371600"/>
            <a:ext cx="8229600" cy="4754563"/>
          </a:xfrm>
        </p:spPr>
        <p:txBody>
          <a:bodyPr rtlCol="0">
            <a:normAutofit fontScale="92500"/>
          </a:bodyPr>
          <a:lstStyle/>
          <a:p>
            <a:pPr fontAlgn="auto">
              <a:spcAft>
                <a:spcPts val="0"/>
              </a:spcAft>
              <a:buFont typeface="Arial" pitchFamily="34" charset="0"/>
              <a:buChar char="•"/>
              <a:defRPr/>
            </a:pPr>
            <a:r>
              <a:rPr lang="en-US" sz="3000" dirty="0" smtClean="0"/>
              <a:t>Provide </a:t>
            </a:r>
            <a:r>
              <a:rPr lang="en-US" sz="3000" dirty="0"/>
              <a:t>information about STI, </a:t>
            </a:r>
            <a:r>
              <a:rPr lang="en-US" sz="3000" dirty="0" smtClean="0"/>
              <a:t>HIV/AIDS</a:t>
            </a:r>
            <a:r>
              <a:rPr lang="en-US" sz="3000" dirty="0"/>
              <a:t>, Opportunistic infections, healthy lifestyles and explore any myths and misconception and clarify the same</a:t>
            </a:r>
          </a:p>
          <a:p>
            <a:pPr fontAlgn="auto">
              <a:spcAft>
                <a:spcPts val="0"/>
              </a:spcAft>
              <a:buFont typeface="Arial" pitchFamily="34" charset="0"/>
              <a:buNone/>
              <a:defRPr/>
            </a:pPr>
            <a:endParaRPr lang="en-US" sz="3000" dirty="0"/>
          </a:p>
          <a:p>
            <a:pPr fontAlgn="auto">
              <a:spcAft>
                <a:spcPts val="0"/>
              </a:spcAft>
              <a:buFont typeface="Arial" pitchFamily="34" charset="0"/>
              <a:buChar char="•"/>
              <a:defRPr/>
            </a:pPr>
            <a:r>
              <a:rPr lang="en-US" sz="3000" dirty="0"/>
              <a:t>Assist clients to correctly assess their risk for STI and HIV and motivate and help them to make plans for reducing their risk and help/enable/empower the client through the process of adaptation of healthy </a:t>
            </a:r>
            <a:r>
              <a:rPr lang="en-US" sz="3000" dirty="0" err="1"/>
              <a:t>behaviours</a:t>
            </a:r>
            <a:r>
              <a:rPr lang="en-US" sz="3000" dirty="0"/>
              <a:t> &amp; coping with the same</a:t>
            </a:r>
          </a:p>
          <a:p>
            <a:pPr fontAlgn="auto">
              <a:spcAft>
                <a:spcPts val="0"/>
              </a:spcAft>
              <a:buFont typeface="Arial" pitchFamily="34" charset="0"/>
              <a:buChar char="•"/>
              <a:defRPr/>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b="1" smtClean="0"/>
              <a:t>Contd.</a:t>
            </a:r>
            <a:endParaRPr lang="en-US" smtClean="0"/>
          </a:p>
        </p:txBody>
      </p:sp>
      <p:sp>
        <p:nvSpPr>
          <p:cNvPr id="3" name="Content Placeholder 2"/>
          <p:cNvSpPr>
            <a:spLocks noGrp="1"/>
          </p:cNvSpPr>
          <p:nvPr>
            <p:ph idx="1"/>
          </p:nvPr>
        </p:nvSpPr>
        <p:spPr/>
        <p:txBody>
          <a:bodyPr rtlCol="0">
            <a:normAutofit fontScale="85000" lnSpcReduction="20000"/>
          </a:bodyPr>
          <a:lstStyle/>
          <a:p>
            <a:pPr fontAlgn="auto">
              <a:spcAft>
                <a:spcPts val="0"/>
              </a:spcAft>
              <a:buFont typeface="Arial" pitchFamily="34" charset="0"/>
              <a:buChar char="•"/>
              <a:defRPr/>
            </a:pPr>
            <a:r>
              <a:rPr lang="en-US" sz="3300" dirty="0"/>
              <a:t>Act as an interface between the client and the provider, organize the treatment </a:t>
            </a:r>
            <a:r>
              <a:rPr lang="en-US" sz="3300" dirty="0" smtClean="0"/>
              <a:t>schedule, </a:t>
            </a:r>
            <a:r>
              <a:rPr lang="en-US" sz="3300" dirty="0"/>
              <a:t>follow up, compliance to treatment, condom usage and partner management, syphilis screening and other lab tests for STI/RTI</a:t>
            </a:r>
          </a:p>
          <a:p>
            <a:pPr fontAlgn="auto">
              <a:spcAft>
                <a:spcPts val="0"/>
              </a:spcAft>
              <a:buFont typeface="Arial" pitchFamily="34" charset="0"/>
              <a:buChar char="•"/>
              <a:defRPr/>
            </a:pPr>
            <a:endParaRPr lang="en-US" sz="3300" dirty="0"/>
          </a:p>
          <a:p>
            <a:pPr fontAlgn="auto">
              <a:spcAft>
                <a:spcPts val="0"/>
              </a:spcAft>
              <a:buFont typeface="Arial" pitchFamily="34" charset="0"/>
              <a:buChar char="•"/>
              <a:defRPr/>
            </a:pPr>
            <a:r>
              <a:rPr lang="en-US" sz="3300" dirty="0"/>
              <a:t>Ensure that every </a:t>
            </a:r>
            <a:r>
              <a:rPr lang="en-US" sz="3300" dirty="0" smtClean="0"/>
              <a:t>HRG </a:t>
            </a:r>
            <a:r>
              <a:rPr lang="en-US" sz="3300" dirty="0"/>
              <a:t>individual receives essential STI/RTI service package including early diagnosis and treatment of current STI episode, quarterly regular check up, presumptive treatment of sex workers and biannual syphilis screening by closely working with respective TI NGO</a:t>
            </a:r>
          </a:p>
          <a:p>
            <a:pPr fontAlgn="auto">
              <a:spcAft>
                <a:spcPts val="0"/>
              </a:spcAft>
              <a:buFont typeface="Arial" pitchFamily="34" charset="0"/>
              <a:buChar char="•"/>
              <a:defRPr/>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b="1" smtClean="0"/>
              <a:t>Contd.</a:t>
            </a:r>
            <a:endParaRPr lang="en-US" smtClean="0"/>
          </a:p>
        </p:txBody>
      </p:sp>
      <p:sp>
        <p:nvSpPr>
          <p:cNvPr id="7171" name="Content Placeholder 2"/>
          <p:cNvSpPr>
            <a:spLocks noGrp="1"/>
          </p:cNvSpPr>
          <p:nvPr>
            <p:ph idx="1"/>
          </p:nvPr>
        </p:nvSpPr>
        <p:spPr/>
        <p:txBody>
          <a:bodyPr/>
          <a:lstStyle/>
          <a:p>
            <a:r>
              <a:rPr lang="en-US" sz="2800" dirty="0" smtClean="0"/>
              <a:t>Explain and encourage HIV testing, establish referral services to other </a:t>
            </a:r>
            <a:r>
              <a:rPr lang="en-US" sz="2800" dirty="0" err="1" smtClean="0"/>
              <a:t>centres</a:t>
            </a:r>
            <a:r>
              <a:rPr lang="en-US" sz="2800" dirty="0" smtClean="0"/>
              <a:t> and network for expanded STI and HIV Care &amp; Support-General Laboratory, ICTC, PPTCT, ART, CCC, and TB-HIV etc</a:t>
            </a:r>
          </a:p>
          <a:p>
            <a:pPr>
              <a:buFont typeface="Arial" charset="0"/>
              <a:buNone/>
            </a:pPr>
            <a:endParaRPr lang="en-US" sz="2800" dirty="0" smtClean="0"/>
          </a:p>
          <a:p>
            <a:r>
              <a:rPr lang="en-US" sz="2800" dirty="0" smtClean="0"/>
              <a:t>Ensure documentation of history taking, </a:t>
            </a:r>
            <a:r>
              <a:rPr lang="en-US" sz="2800" dirty="0" err="1" smtClean="0"/>
              <a:t>counselling</a:t>
            </a:r>
            <a:r>
              <a:rPr lang="en-US" sz="2800" dirty="0" smtClean="0"/>
              <a:t> and risk reduction plans and filling up and maintaining patient wise cards and clinic register</a:t>
            </a:r>
          </a:p>
          <a:p>
            <a:endParaRPr lang="en-US"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b="1" dirty="0" smtClean="0"/>
              <a:t>Contd.</a:t>
            </a:r>
            <a:endParaRPr lang="en-US" dirty="0" smtClean="0"/>
          </a:p>
        </p:txBody>
      </p:sp>
      <p:sp>
        <p:nvSpPr>
          <p:cNvPr id="8195" name="Content Placeholder 2"/>
          <p:cNvSpPr>
            <a:spLocks noGrp="1"/>
          </p:cNvSpPr>
          <p:nvPr>
            <p:ph idx="1"/>
          </p:nvPr>
        </p:nvSpPr>
        <p:spPr>
          <a:xfrm>
            <a:off x="457200" y="1600200"/>
            <a:ext cx="8229600" cy="5029200"/>
          </a:xfrm>
        </p:spPr>
        <p:txBody>
          <a:bodyPr/>
          <a:lstStyle/>
          <a:p>
            <a:r>
              <a:rPr lang="en-US" sz="2800" smtClean="0"/>
              <a:t>Collect, compile reports on computer from both Gynae and STI OPDs and prepare and submit timely the monthly CMIS format in consultation with Medical Officer-in-charge</a:t>
            </a:r>
          </a:p>
          <a:p>
            <a:endParaRPr lang="en-US" sz="2800" smtClean="0"/>
          </a:p>
          <a:p>
            <a:r>
              <a:rPr lang="en-US" sz="2800" smtClean="0"/>
              <a:t>Closely monitor the drug kit and condom consumption and place appropriate indent in consultation with Medical Officer-in-charge and other designated staff, if available</a:t>
            </a:r>
          </a:p>
          <a:p>
            <a:pPr>
              <a:buFont typeface="Arial" charset="0"/>
              <a:buNone/>
            </a:pPr>
            <a:endParaRPr lang="en-US" sz="2800" smtClean="0"/>
          </a:p>
          <a:p>
            <a:r>
              <a:rPr lang="en-US" sz="2800" smtClean="0"/>
              <a:t>Facilitate visits of the clinic by supervisory teams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914400"/>
          </a:xfrm>
        </p:spPr>
        <p:txBody>
          <a:bodyPr/>
          <a:lstStyle/>
          <a:p>
            <a:r>
              <a:rPr lang="en-US" sz="3400" b="1" dirty="0" smtClean="0"/>
              <a:t>FLOW CHART FOR STI/RTI COUNSELLING</a:t>
            </a:r>
            <a:endParaRPr lang="en-US" sz="3400" b="1" dirty="0"/>
          </a:p>
        </p:txBody>
      </p:sp>
      <p:sp>
        <p:nvSpPr>
          <p:cNvPr id="7" name="TextBox 6"/>
          <p:cNvSpPr txBox="1"/>
          <p:nvPr/>
        </p:nvSpPr>
        <p:spPr>
          <a:xfrm>
            <a:off x="3276600" y="914400"/>
            <a:ext cx="2057400" cy="338554"/>
          </a:xfrm>
          <a:prstGeom prst="rect">
            <a:avLst/>
          </a:prstGeom>
          <a:solidFill>
            <a:schemeClr val="tx2">
              <a:lumMod val="60000"/>
              <a:lumOff val="40000"/>
            </a:schemeClr>
          </a:solidFill>
          <a:ln w="12700">
            <a:solidFill>
              <a:schemeClr val="tx1"/>
            </a:solidFill>
          </a:ln>
        </p:spPr>
        <p:txBody>
          <a:bodyPr wrap="square" rtlCol="0">
            <a:spAutoFit/>
          </a:bodyPr>
          <a:lstStyle/>
          <a:p>
            <a:pPr algn="just"/>
            <a:r>
              <a:rPr lang="en-US" sz="1600" dirty="0" smtClean="0">
                <a:latin typeface="+mj-lt"/>
              </a:rPr>
              <a:t>Client enters the clinic</a:t>
            </a:r>
            <a:endParaRPr lang="en-US" sz="1600" dirty="0">
              <a:latin typeface="+mj-lt"/>
            </a:endParaRPr>
          </a:p>
        </p:txBody>
      </p:sp>
      <p:cxnSp>
        <p:nvCxnSpPr>
          <p:cNvPr id="9" name="Straight Arrow Connector 8"/>
          <p:cNvCxnSpPr/>
          <p:nvPr/>
        </p:nvCxnSpPr>
        <p:spPr>
          <a:xfrm rot="5400000">
            <a:off x="4114006" y="1447006"/>
            <a:ext cx="3048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3200400" y="1676400"/>
            <a:ext cx="2209800" cy="338554"/>
          </a:xfrm>
          <a:prstGeom prst="rect">
            <a:avLst/>
          </a:prstGeom>
          <a:solidFill>
            <a:schemeClr val="accent2">
              <a:lumMod val="60000"/>
              <a:lumOff val="40000"/>
            </a:schemeClr>
          </a:solidFill>
          <a:ln w="12700">
            <a:solidFill>
              <a:schemeClr val="tx1"/>
            </a:solidFill>
          </a:ln>
        </p:spPr>
        <p:txBody>
          <a:bodyPr wrap="square" rtlCol="0">
            <a:spAutoFit/>
          </a:bodyPr>
          <a:lstStyle/>
          <a:p>
            <a:r>
              <a:rPr lang="en-US" sz="1600" dirty="0" smtClean="0">
                <a:latin typeface="+mj-lt"/>
              </a:rPr>
              <a:t>Receives Pre-</a:t>
            </a:r>
            <a:r>
              <a:rPr lang="en-US" sz="1600" dirty="0" err="1" smtClean="0">
                <a:latin typeface="+mj-lt"/>
              </a:rPr>
              <a:t>counselling</a:t>
            </a:r>
            <a:endParaRPr lang="en-US" sz="1600" dirty="0">
              <a:latin typeface="+mj-lt"/>
            </a:endParaRPr>
          </a:p>
        </p:txBody>
      </p:sp>
      <p:cxnSp>
        <p:nvCxnSpPr>
          <p:cNvPr id="11" name="Straight Arrow Connector 10"/>
          <p:cNvCxnSpPr/>
          <p:nvPr/>
        </p:nvCxnSpPr>
        <p:spPr>
          <a:xfrm rot="5400000">
            <a:off x="4115594" y="2209006"/>
            <a:ext cx="3048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2" name="TextBox 11"/>
          <p:cNvSpPr txBox="1"/>
          <p:nvPr/>
        </p:nvSpPr>
        <p:spPr>
          <a:xfrm>
            <a:off x="1828800" y="2438400"/>
            <a:ext cx="5181600" cy="338554"/>
          </a:xfrm>
          <a:prstGeom prst="rect">
            <a:avLst/>
          </a:prstGeom>
          <a:solidFill>
            <a:srgbClr val="FFFF00"/>
          </a:solidFill>
          <a:ln w="12700">
            <a:solidFill>
              <a:schemeClr val="tx1"/>
            </a:solidFill>
          </a:ln>
        </p:spPr>
        <p:txBody>
          <a:bodyPr wrap="square" rtlCol="0">
            <a:spAutoFit/>
          </a:bodyPr>
          <a:lstStyle/>
          <a:p>
            <a:pPr algn="ctr"/>
            <a:r>
              <a:rPr lang="en-US" sz="1600" dirty="0" smtClean="0">
                <a:latin typeface="+mj-lt"/>
              </a:rPr>
              <a:t>Reports High Risk </a:t>
            </a:r>
            <a:r>
              <a:rPr lang="en-US" sz="1600" dirty="0" err="1" smtClean="0">
                <a:latin typeface="+mj-lt"/>
              </a:rPr>
              <a:t>Behavoiur</a:t>
            </a:r>
            <a:r>
              <a:rPr lang="en-US" sz="1600" dirty="0" smtClean="0">
                <a:latin typeface="+mj-lt"/>
              </a:rPr>
              <a:t>; Signs and Symptoms of STI/RTI</a:t>
            </a:r>
            <a:endParaRPr lang="en-US" sz="1600" dirty="0">
              <a:latin typeface="+mj-lt"/>
            </a:endParaRPr>
          </a:p>
        </p:txBody>
      </p:sp>
      <p:cxnSp>
        <p:nvCxnSpPr>
          <p:cNvPr id="13" name="Straight Arrow Connector 12"/>
          <p:cNvCxnSpPr/>
          <p:nvPr/>
        </p:nvCxnSpPr>
        <p:spPr>
          <a:xfrm rot="5400000">
            <a:off x="6630194" y="2971006"/>
            <a:ext cx="3048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 name="Straight Arrow Connector 13"/>
          <p:cNvCxnSpPr/>
          <p:nvPr/>
        </p:nvCxnSpPr>
        <p:spPr>
          <a:xfrm rot="5400000">
            <a:off x="4039394" y="2971006"/>
            <a:ext cx="3048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 name="Straight Arrow Connector 14"/>
          <p:cNvCxnSpPr/>
          <p:nvPr/>
        </p:nvCxnSpPr>
        <p:spPr>
          <a:xfrm rot="5400000">
            <a:off x="1828006" y="2971006"/>
            <a:ext cx="3048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6" name="TextBox 15"/>
          <p:cNvSpPr txBox="1"/>
          <p:nvPr/>
        </p:nvSpPr>
        <p:spPr>
          <a:xfrm>
            <a:off x="76200" y="3149025"/>
            <a:ext cx="2057400" cy="584775"/>
          </a:xfrm>
          <a:prstGeom prst="rect">
            <a:avLst/>
          </a:prstGeom>
          <a:solidFill>
            <a:schemeClr val="accent5">
              <a:lumMod val="40000"/>
              <a:lumOff val="60000"/>
            </a:schemeClr>
          </a:solidFill>
          <a:ln w="12700">
            <a:solidFill>
              <a:schemeClr val="tx1"/>
            </a:solidFill>
          </a:ln>
        </p:spPr>
        <p:txBody>
          <a:bodyPr wrap="square" rtlCol="0">
            <a:spAutoFit/>
          </a:bodyPr>
          <a:lstStyle/>
          <a:p>
            <a:r>
              <a:rPr lang="en-US" sz="1600" dirty="0" smtClean="0">
                <a:latin typeface="+mj-lt"/>
              </a:rPr>
              <a:t>Refer to the doctor for treatment</a:t>
            </a:r>
            <a:endParaRPr lang="en-US" sz="1600" dirty="0">
              <a:latin typeface="+mj-lt"/>
            </a:endParaRPr>
          </a:p>
        </p:txBody>
      </p:sp>
      <p:sp>
        <p:nvSpPr>
          <p:cNvPr id="24" name="TextBox 23"/>
          <p:cNvSpPr txBox="1"/>
          <p:nvPr/>
        </p:nvSpPr>
        <p:spPr>
          <a:xfrm>
            <a:off x="2209800" y="3149025"/>
            <a:ext cx="4267200" cy="584775"/>
          </a:xfrm>
          <a:prstGeom prst="rect">
            <a:avLst/>
          </a:prstGeom>
          <a:solidFill>
            <a:schemeClr val="accent5">
              <a:lumMod val="40000"/>
              <a:lumOff val="60000"/>
            </a:schemeClr>
          </a:solidFill>
          <a:ln w="12700">
            <a:solidFill>
              <a:schemeClr val="tx1"/>
            </a:solidFill>
          </a:ln>
        </p:spPr>
        <p:txBody>
          <a:bodyPr wrap="square" rtlCol="0">
            <a:spAutoFit/>
          </a:bodyPr>
          <a:lstStyle/>
          <a:p>
            <a:r>
              <a:rPr lang="en-US" sz="1600" dirty="0" smtClean="0">
                <a:latin typeface="+mj-lt"/>
              </a:rPr>
              <a:t>Post –</a:t>
            </a:r>
            <a:r>
              <a:rPr lang="en-US" sz="1600" dirty="0" err="1" smtClean="0">
                <a:latin typeface="+mj-lt"/>
              </a:rPr>
              <a:t>Counselling</a:t>
            </a:r>
            <a:r>
              <a:rPr lang="en-US" sz="1600" dirty="0" smtClean="0">
                <a:latin typeface="+mj-lt"/>
              </a:rPr>
              <a:t> on Importance  of adherence to treatment ; risk  reduction; partner treatment</a:t>
            </a:r>
            <a:endParaRPr lang="en-US" sz="1600" dirty="0">
              <a:latin typeface="+mj-lt"/>
            </a:endParaRPr>
          </a:p>
        </p:txBody>
      </p:sp>
      <p:sp>
        <p:nvSpPr>
          <p:cNvPr id="25" name="TextBox 24"/>
          <p:cNvSpPr txBox="1"/>
          <p:nvPr/>
        </p:nvSpPr>
        <p:spPr>
          <a:xfrm>
            <a:off x="6553200" y="3149025"/>
            <a:ext cx="2286000" cy="584775"/>
          </a:xfrm>
          <a:prstGeom prst="rect">
            <a:avLst/>
          </a:prstGeom>
          <a:solidFill>
            <a:schemeClr val="accent5">
              <a:lumMod val="40000"/>
              <a:lumOff val="60000"/>
            </a:schemeClr>
          </a:solidFill>
          <a:ln w="12700">
            <a:solidFill>
              <a:schemeClr val="tx1"/>
            </a:solidFill>
          </a:ln>
        </p:spPr>
        <p:txBody>
          <a:bodyPr wrap="square" rtlCol="0">
            <a:spAutoFit/>
          </a:bodyPr>
          <a:lstStyle/>
          <a:p>
            <a:r>
              <a:rPr lang="en-US" sz="1600" dirty="0" smtClean="0">
                <a:latin typeface="+mj-lt"/>
              </a:rPr>
              <a:t>Motivate for HIV testing; Partner or spouse testing</a:t>
            </a:r>
            <a:endParaRPr lang="en-US" sz="1600" dirty="0">
              <a:latin typeface="+mj-lt"/>
            </a:endParaRPr>
          </a:p>
        </p:txBody>
      </p:sp>
      <p:cxnSp>
        <p:nvCxnSpPr>
          <p:cNvPr id="26" name="Straight Arrow Connector 25"/>
          <p:cNvCxnSpPr/>
          <p:nvPr/>
        </p:nvCxnSpPr>
        <p:spPr>
          <a:xfrm rot="5400000">
            <a:off x="6172994" y="4342606"/>
            <a:ext cx="10668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8" name="TextBox 27"/>
          <p:cNvSpPr txBox="1"/>
          <p:nvPr/>
        </p:nvSpPr>
        <p:spPr>
          <a:xfrm>
            <a:off x="4038600" y="4876800"/>
            <a:ext cx="2971800" cy="584775"/>
          </a:xfrm>
          <a:prstGeom prst="rect">
            <a:avLst/>
          </a:prstGeom>
          <a:solidFill>
            <a:srgbClr val="92D050"/>
          </a:solidFill>
          <a:ln w="12700">
            <a:solidFill>
              <a:schemeClr val="tx1"/>
            </a:solidFill>
          </a:ln>
        </p:spPr>
        <p:txBody>
          <a:bodyPr wrap="square" rtlCol="0">
            <a:spAutoFit/>
          </a:bodyPr>
          <a:lstStyle/>
          <a:p>
            <a:r>
              <a:rPr lang="en-US" sz="1600" dirty="0" smtClean="0">
                <a:latin typeface="+mj-lt"/>
              </a:rPr>
              <a:t>Accept to test for HIV-offer detailed Pre-HIV test </a:t>
            </a:r>
            <a:r>
              <a:rPr lang="en-US" sz="1600" dirty="0" err="1" smtClean="0">
                <a:latin typeface="+mj-lt"/>
              </a:rPr>
              <a:t>counselling</a:t>
            </a:r>
            <a:endParaRPr lang="en-US" sz="1600" dirty="0">
              <a:latin typeface="+mj-lt"/>
            </a:endParaRPr>
          </a:p>
        </p:txBody>
      </p:sp>
      <p:sp>
        <p:nvSpPr>
          <p:cNvPr id="29" name="TextBox 28"/>
          <p:cNvSpPr txBox="1"/>
          <p:nvPr/>
        </p:nvSpPr>
        <p:spPr>
          <a:xfrm>
            <a:off x="7162800" y="4114800"/>
            <a:ext cx="1752600" cy="1077218"/>
          </a:xfrm>
          <a:prstGeom prst="rect">
            <a:avLst/>
          </a:prstGeom>
          <a:solidFill>
            <a:srgbClr val="92D050"/>
          </a:solidFill>
          <a:ln w="12700">
            <a:solidFill>
              <a:schemeClr val="tx1"/>
            </a:solidFill>
          </a:ln>
        </p:spPr>
        <p:txBody>
          <a:bodyPr wrap="square" rtlCol="0">
            <a:spAutoFit/>
          </a:bodyPr>
          <a:lstStyle/>
          <a:p>
            <a:r>
              <a:rPr lang="en-US" sz="1600" dirty="0" smtClean="0">
                <a:latin typeface="+mj-lt"/>
              </a:rPr>
              <a:t>Decline to test </a:t>
            </a:r>
            <a:r>
              <a:rPr lang="en-US" sz="1600" dirty="0" err="1" smtClean="0">
                <a:latin typeface="+mj-lt"/>
              </a:rPr>
              <a:t>test</a:t>
            </a:r>
            <a:r>
              <a:rPr lang="en-US" sz="1600" dirty="0" smtClean="0">
                <a:latin typeface="+mj-lt"/>
              </a:rPr>
              <a:t> for HIV – educate on safe practices, and follow-up</a:t>
            </a:r>
            <a:endParaRPr lang="en-US" sz="1600" dirty="0">
              <a:latin typeface="+mj-lt"/>
            </a:endParaRPr>
          </a:p>
        </p:txBody>
      </p:sp>
      <p:cxnSp>
        <p:nvCxnSpPr>
          <p:cNvPr id="33" name="Straight Arrow Connector 32"/>
          <p:cNvCxnSpPr/>
          <p:nvPr/>
        </p:nvCxnSpPr>
        <p:spPr>
          <a:xfrm rot="5400000">
            <a:off x="3848100" y="5753100"/>
            <a:ext cx="5334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4" name="Straight Arrow Connector 33"/>
          <p:cNvCxnSpPr/>
          <p:nvPr/>
        </p:nvCxnSpPr>
        <p:spPr>
          <a:xfrm rot="5400000">
            <a:off x="5601494" y="5752306"/>
            <a:ext cx="5334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5" name="Straight Arrow Connector 34"/>
          <p:cNvCxnSpPr/>
          <p:nvPr/>
        </p:nvCxnSpPr>
        <p:spPr>
          <a:xfrm rot="5400000">
            <a:off x="8420894" y="3923506"/>
            <a:ext cx="381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40" name="TextBox 39"/>
          <p:cNvSpPr txBox="1"/>
          <p:nvPr/>
        </p:nvSpPr>
        <p:spPr>
          <a:xfrm>
            <a:off x="838200" y="6044625"/>
            <a:ext cx="3505200" cy="584775"/>
          </a:xfrm>
          <a:prstGeom prst="rect">
            <a:avLst/>
          </a:prstGeom>
          <a:solidFill>
            <a:srgbClr val="66FFFF"/>
          </a:solidFill>
          <a:ln w="12700">
            <a:solidFill>
              <a:schemeClr val="tx1"/>
            </a:solidFill>
          </a:ln>
        </p:spPr>
        <p:txBody>
          <a:bodyPr wrap="square" rtlCol="0">
            <a:spAutoFit/>
          </a:bodyPr>
          <a:lstStyle/>
          <a:p>
            <a:r>
              <a:rPr lang="en-US" sz="1600" dirty="0" smtClean="0">
                <a:latin typeface="+mj-lt"/>
              </a:rPr>
              <a:t>If client tests </a:t>
            </a:r>
            <a:r>
              <a:rPr lang="en-US" sz="1600" dirty="0" err="1" smtClean="0">
                <a:latin typeface="+mj-lt"/>
              </a:rPr>
              <a:t>postive</a:t>
            </a:r>
            <a:r>
              <a:rPr lang="en-US" sz="1600" dirty="0" smtClean="0">
                <a:latin typeface="+mj-lt"/>
              </a:rPr>
              <a:t> – provide post-test </a:t>
            </a:r>
            <a:r>
              <a:rPr lang="en-US" sz="1600" dirty="0" err="1" smtClean="0">
                <a:latin typeface="+mj-lt"/>
              </a:rPr>
              <a:t>counselling</a:t>
            </a:r>
            <a:r>
              <a:rPr lang="en-US" sz="1600" dirty="0" smtClean="0">
                <a:latin typeface="+mj-lt"/>
              </a:rPr>
              <a:t>; refer to ART center</a:t>
            </a:r>
            <a:endParaRPr lang="en-US" sz="1600" dirty="0">
              <a:latin typeface="+mj-lt"/>
            </a:endParaRPr>
          </a:p>
        </p:txBody>
      </p:sp>
      <p:sp>
        <p:nvSpPr>
          <p:cNvPr id="41" name="TextBox 40"/>
          <p:cNvSpPr txBox="1"/>
          <p:nvPr/>
        </p:nvSpPr>
        <p:spPr>
          <a:xfrm>
            <a:off x="4419600" y="6027003"/>
            <a:ext cx="4419600" cy="830997"/>
          </a:xfrm>
          <a:prstGeom prst="rect">
            <a:avLst/>
          </a:prstGeom>
          <a:solidFill>
            <a:srgbClr val="66FFFF"/>
          </a:solidFill>
          <a:ln w="12700">
            <a:solidFill>
              <a:schemeClr val="tx1"/>
            </a:solidFill>
          </a:ln>
        </p:spPr>
        <p:txBody>
          <a:bodyPr wrap="square" rtlCol="0">
            <a:spAutoFit/>
          </a:bodyPr>
          <a:lstStyle/>
          <a:p>
            <a:r>
              <a:rPr lang="en-US" sz="1600" dirty="0" smtClean="0">
                <a:latin typeface="+mj-lt"/>
              </a:rPr>
              <a:t>If clients tests negative – provide post–test </a:t>
            </a:r>
            <a:r>
              <a:rPr lang="en-US" sz="1600" dirty="0" err="1" smtClean="0">
                <a:latin typeface="+mj-lt"/>
              </a:rPr>
              <a:t>counselling</a:t>
            </a:r>
            <a:r>
              <a:rPr lang="en-US" sz="1600" dirty="0" smtClean="0">
                <a:latin typeface="+mj-lt"/>
              </a:rPr>
              <a:t>, asses for window period, motivate for repeat test if required, counsel for safe </a:t>
            </a:r>
            <a:r>
              <a:rPr lang="en-US" sz="1600" dirty="0" err="1" smtClean="0">
                <a:latin typeface="+mj-lt"/>
              </a:rPr>
              <a:t>behaviour</a:t>
            </a:r>
            <a:endParaRPr lang="en-US" sz="1600" dirty="0">
              <a:latin typeface="+mj-l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228600" y="2286000"/>
            <a:ext cx="8229600" cy="1143000"/>
          </a:xfrm>
        </p:spPr>
        <p:txBody>
          <a:bodyPr/>
          <a:lstStyle/>
          <a:p>
            <a:r>
              <a:rPr lang="en-US" smtClean="0"/>
              <a:t>THANK YOU!</a:t>
            </a:r>
          </a:p>
        </p:txBody>
      </p:sp>
      <p:pic>
        <p:nvPicPr>
          <p:cNvPr id="10243" name="Picture 5" descr="Naco Logo"/>
          <p:cNvPicPr>
            <a:picLocks noChangeAspect="1" noChangeArrowheads="1"/>
          </p:cNvPicPr>
          <p:nvPr/>
        </p:nvPicPr>
        <p:blipFill>
          <a:blip r:embed="rId2"/>
          <a:srcRect/>
          <a:stretch>
            <a:fillRect/>
          </a:stretch>
        </p:blipFill>
        <p:spPr bwMode="auto">
          <a:xfrm>
            <a:off x="3352800" y="3429000"/>
            <a:ext cx="1939925" cy="144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195</TotalTime>
  <Words>458</Words>
  <Application>Microsoft Office PowerPoint</Application>
  <PresentationFormat>On-screen Show (4:3)</PresentationFormat>
  <Paragraphs>48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Slide 1</vt:lpstr>
      <vt:lpstr>Group Work! </vt:lpstr>
      <vt:lpstr>Importance of Counsellors</vt:lpstr>
      <vt:lpstr>Roles &amp; Responsibilities </vt:lpstr>
      <vt:lpstr>Contd.</vt:lpstr>
      <vt:lpstr>Contd.</vt:lpstr>
      <vt:lpstr>Contd.</vt:lpstr>
      <vt:lpstr>FLOW CHART FOR STI/RTI COUNSELLING</vt:lpstr>
      <vt:lpstr>THANK YOU!</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TAPTI</dc:creator>
  <cp:lastModifiedBy>TAPTI</cp:lastModifiedBy>
  <cp:revision>31</cp:revision>
  <dcterms:created xsi:type="dcterms:W3CDTF">2009-12-15T08:29:59Z</dcterms:created>
  <dcterms:modified xsi:type="dcterms:W3CDTF">2010-01-13T05:13:23Z</dcterms:modified>
</cp:coreProperties>
</file>