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7"/>
  </p:notesMasterIdLst>
  <p:handoutMasterIdLst>
    <p:handoutMasterId r:id="rId18"/>
  </p:handoutMasterIdLst>
  <p:sldIdLst>
    <p:sldId id="263" r:id="rId2"/>
    <p:sldId id="572" r:id="rId3"/>
    <p:sldId id="577" r:id="rId4"/>
    <p:sldId id="578" r:id="rId5"/>
    <p:sldId id="570" r:id="rId6"/>
    <p:sldId id="548" r:id="rId7"/>
    <p:sldId id="549" r:id="rId8"/>
    <p:sldId id="443" r:id="rId9"/>
    <p:sldId id="575" r:id="rId10"/>
    <p:sldId id="576" r:id="rId11"/>
    <p:sldId id="579" r:id="rId12"/>
    <p:sldId id="580" r:id="rId13"/>
    <p:sldId id="581" r:id="rId14"/>
    <p:sldId id="582" r:id="rId15"/>
    <p:sldId id="58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00"/>
    <a:srgbClr val="FF3300"/>
    <a:srgbClr val="FFFFFF"/>
    <a:srgbClr val="00FFFF"/>
    <a:srgbClr val="0099FF"/>
    <a:srgbClr val="FFFF66"/>
    <a:srgbClr val="00009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275" autoAdjust="0"/>
    <p:restoredTop sz="94660" autoAdjust="0"/>
  </p:normalViewPr>
  <p:slideViewPr>
    <p:cSldViewPr showGuides="1">
      <p:cViewPr>
        <p:scale>
          <a:sx n="50" d="100"/>
          <a:sy n="50" d="100"/>
        </p:scale>
        <p:origin x="-552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3720D62-EA9C-4EEF-ABAD-44C16868C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E1B3038-3F85-46FC-93A7-D295ADE12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B6036-C8DF-458E-BEDC-31E465E18C4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6C7026-A4CB-4F31-9D0D-F84AF69C511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EC77D0-F223-4454-B0A3-BD40406EC85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388CBDA-FA2E-4298-991E-0963AADD6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D5A39-D197-46EA-916F-C41E96977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B1D54-1B68-4E06-9BE4-00E34E8E2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C7FB5-60C1-41B0-92B6-6D841C2C4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F4769C4-0868-475C-9E33-2D39E002E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A5BED-4B8D-4528-96B8-C5AC632D0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D9BD8D3-479F-4C29-9F7C-682CC5EAC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5F45-569D-49F2-9313-F3145A6B4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ECB7DEA-CAFC-4016-9DDC-AAFB4BBCC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8AF09A9-92B7-4FDB-8548-840288D41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777C4-14CB-481F-ACEA-428E69649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39CA19E-5460-4DFA-BBD1-0DCA17D55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895600"/>
            <a:ext cx="83058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600" b="1" dirty="0" smtClean="0">
                <a:latin typeface="Univers" pitchFamily="34" charset="0"/>
              </a:rPr>
              <a:t>Understanding NACP III </a:t>
            </a:r>
          </a:p>
        </p:txBody>
      </p:sp>
      <p:pic>
        <p:nvPicPr>
          <p:cNvPr id="13315" name="Picture 2" descr="Naco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3048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Universe of Problem</a:t>
            </a:r>
            <a:endParaRPr lang="en-US" dirty="0"/>
          </a:p>
        </p:txBody>
      </p:sp>
      <p:sp>
        <p:nvSpPr>
          <p:cNvPr id="22531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97425"/>
          </a:xfrm>
        </p:spPr>
        <p:txBody>
          <a:bodyPr/>
          <a:lstStyle/>
          <a:p>
            <a:r>
              <a:rPr lang="en-US" sz="2200" smtClean="0"/>
              <a:t>2002-03, ICMR, Community based STI/RTI prevalence study showed that about 6% of adult Indian population suffer from STI/RTI</a:t>
            </a:r>
          </a:p>
          <a:p>
            <a:pPr>
              <a:buFont typeface="Wingdings 2" pitchFamily="18" charset="2"/>
              <a:buNone/>
            </a:pPr>
            <a:endParaRPr lang="en-US" sz="2200" smtClean="0"/>
          </a:p>
          <a:p>
            <a:r>
              <a:rPr lang="en-US" sz="2200" smtClean="0"/>
              <a:t>An estimated 30 million episodes occur in adult population annually </a:t>
            </a:r>
          </a:p>
          <a:p>
            <a:pPr lvl="1"/>
            <a:r>
              <a:rPr lang="en-US" smtClean="0"/>
              <a:t>10 million seeks treatment from the government sector - NACO (3.4 million) and NRHM (6.6 million)</a:t>
            </a:r>
          </a:p>
          <a:p>
            <a:pPr lvl="1"/>
            <a:r>
              <a:rPr lang="en-US" smtClean="0"/>
              <a:t>20 million seek care from the private sector</a:t>
            </a:r>
          </a:p>
          <a:p>
            <a:pPr>
              <a:buFont typeface="Wingdings 2" pitchFamily="18" charset="2"/>
              <a:buNone/>
            </a:pPr>
            <a:endParaRPr lang="en-US" sz="2200" smtClean="0"/>
          </a:p>
          <a:p>
            <a:r>
              <a:rPr lang="en-US" sz="2200" smtClean="0"/>
              <a:t>NACP III envisages to treat 15 million episodes by 2012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533400"/>
          </a:xfrm>
        </p:spPr>
        <p:txBody>
          <a:bodyPr/>
          <a:lstStyle/>
          <a:p>
            <a:pPr>
              <a:defRPr/>
            </a:pPr>
            <a:r>
              <a:rPr lang="en-US" sz="2400" b="1" dirty="0" smtClean="0"/>
              <a:t>Implementation structure of STI/RTI Program</a:t>
            </a:r>
            <a:endParaRPr lang="en-US" sz="2400" dirty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2057400" cy="5181600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en-US" sz="1400" b="1" dirty="0" smtClean="0">
                <a:latin typeface="Arial" charset="0"/>
                <a:cs typeface="Arial" charset="0"/>
              </a:rPr>
              <a:t>Designated STI/RTI Clinics </a:t>
            </a:r>
            <a:r>
              <a:rPr lang="en-US" sz="1400" b="1" dirty="0" smtClean="0">
                <a:latin typeface="Arial" charset="0"/>
                <a:cs typeface="Arial" charset="0"/>
              </a:rPr>
              <a:t>(</a:t>
            </a:r>
            <a:r>
              <a:rPr lang="en-US" sz="1400" b="1" dirty="0" smtClean="0">
                <a:latin typeface="Arial" charset="0"/>
                <a:cs typeface="Arial" charset="0"/>
              </a:rPr>
              <a:t>916</a:t>
            </a:r>
            <a:r>
              <a:rPr lang="en-US" sz="1400" b="1" dirty="0" smtClean="0">
                <a:latin typeface="Arial" charset="0"/>
                <a:cs typeface="Arial" charset="0"/>
              </a:rPr>
              <a:t>)</a:t>
            </a:r>
            <a:r>
              <a:rPr lang="en-US" sz="1400" b="1" dirty="0" smtClean="0"/>
              <a:t> 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en-US" sz="1400" dirty="0" smtClean="0"/>
          </a:p>
          <a:p>
            <a:pPr>
              <a:defRPr/>
            </a:pPr>
            <a:r>
              <a:rPr lang="en-US" sz="1400" dirty="0" smtClean="0">
                <a:latin typeface="Arial" charset="0"/>
                <a:cs typeface="Arial" charset="0"/>
              </a:rPr>
              <a:t>Services delivered mostly through district hospitals</a:t>
            </a:r>
          </a:p>
          <a:p>
            <a:pPr>
              <a:defRPr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1400" dirty="0" smtClean="0">
                <a:latin typeface="Arial" charset="0"/>
                <a:cs typeface="Arial" charset="0"/>
              </a:rPr>
              <a:t>Infrastructure strengthened (Audio-visual privacy, computer etc.) </a:t>
            </a:r>
          </a:p>
          <a:p>
            <a:pPr>
              <a:defRPr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1400" dirty="0" smtClean="0">
                <a:latin typeface="Arial" charset="0"/>
                <a:cs typeface="Arial" charset="0"/>
              </a:rPr>
              <a:t>STI treatment standardized – pre specified free </a:t>
            </a:r>
            <a:r>
              <a:rPr lang="en-US" sz="1400" dirty="0" err="1" smtClean="0">
                <a:latin typeface="Arial" charset="0"/>
                <a:cs typeface="Arial" charset="0"/>
              </a:rPr>
              <a:t>colour</a:t>
            </a:r>
            <a:r>
              <a:rPr lang="en-US" sz="1400" dirty="0" smtClean="0">
                <a:latin typeface="Arial" charset="0"/>
                <a:cs typeface="Arial" charset="0"/>
              </a:rPr>
              <a:t> coded drug kits</a:t>
            </a:r>
          </a:p>
          <a:p>
            <a:pPr>
              <a:defRPr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1400" dirty="0" smtClean="0">
                <a:latin typeface="Arial" charset="0"/>
                <a:cs typeface="Arial" charset="0"/>
              </a:rPr>
              <a:t>One counsellor for each clinic to STI/RTI and ARSH </a:t>
            </a:r>
          </a:p>
          <a:p>
            <a:pPr>
              <a:defRPr/>
            </a:pPr>
            <a:endParaRPr lang="en-US" sz="15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4420394" y="8374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400300" y="1371600"/>
            <a:ext cx="2057400" cy="518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84"/>
              </a:spcBef>
              <a:spcAft>
                <a:spcPts val="1200"/>
              </a:spcAft>
              <a:defRPr/>
            </a:pPr>
            <a:r>
              <a:rPr lang="en-US" sz="1400" b="1" dirty="0"/>
              <a:t>Targeted Interventions (1271)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About 30% of STI reported in high risk group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About 6000 preferred providers empanelled and they get paid consultation fee 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Free treatment to high risk group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Mentoring and supportive supervision </a:t>
            </a:r>
          </a:p>
          <a:p>
            <a:pPr marL="273050" eaLnBrk="0" hangingPunct="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500" dirty="0">
              <a:latin typeface="+mn-lt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800600" y="1371600"/>
            <a:ext cx="1905000" cy="518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84"/>
              </a:spcBef>
              <a:spcAft>
                <a:spcPts val="600"/>
              </a:spcAft>
              <a:defRPr/>
            </a:pPr>
            <a:r>
              <a:rPr lang="en-US" sz="1400" b="1" dirty="0"/>
              <a:t>NRHM Facilities</a:t>
            </a:r>
          </a:p>
          <a:p>
            <a:pPr marL="274320" indent="-274320">
              <a:spcBef>
                <a:spcPts val="384"/>
              </a:spcBef>
              <a:spcAft>
                <a:spcPts val="1500"/>
              </a:spcAft>
              <a:defRPr/>
            </a:pPr>
            <a:endParaRPr lang="en-US" sz="16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26415 CHC/PHC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Joint technical and operational guidelines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Joint procurement of </a:t>
            </a:r>
            <a:r>
              <a:rPr lang="en-US" sz="1400" dirty="0" err="1"/>
              <a:t>colour</a:t>
            </a:r>
            <a:r>
              <a:rPr lang="en-US" sz="1400" dirty="0"/>
              <a:t> coded drug kits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Joint training plan</a:t>
            </a:r>
          </a:p>
          <a:p>
            <a:pPr marL="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500" dirty="0">
              <a:latin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6877050" y="1371600"/>
            <a:ext cx="2057400" cy="518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84"/>
              </a:spcBef>
              <a:defRPr/>
            </a:pPr>
            <a:r>
              <a:rPr lang="en-US" sz="1400" b="1" dirty="0"/>
              <a:t>Regional STI  Research, Training &amp; Reference </a:t>
            </a:r>
            <a:r>
              <a:rPr lang="en-US" sz="1400" b="1" dirty="0" err="1"/>
              <a:t>Centres</a:t>
            </a: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7</a:t>
            </a:r>
            <a:r>
              <a:rPr lang="en-US" sz="1400" dirty="0" smtClean="0"/>
              <a:t> </a:t>
            </a:r>
            <a:r>
              <a:rPr lang="en-US" sz="1400" dirty="0"/>
              <a:t>Regional STI </a:t>
            </a:r>
            <a:r>
              <a:rPr lang="en-US" sz="1400" dirty="0" err="1"/>
              <a:t>Centres</a:t>
            </a: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Conduct syphilis EQAS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Monitoring for antimicrobial resistance of gonococci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Validation of </a:t>
            </a:r>
            <a:r>
              <a:rPr lang="en-US" sz="1400" dirty="0" err="1"/>
              <a:t>Syndromic</a:t>
            </a:r>
            <a:r>
              <a:rPr lang="en-US" sz="1400" dirty="0"/>
              <a:t> protocols </a:t>
            </a:r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/>
          </a:p>
          <a:p>
            <a:pPr marL="274320" indent="-274320" eaLnBrk="0" hangingPunct="0">
              <a:spcBef>
                <a:spcPts val="384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400" dirty="0"/>
              <a:t>STI etiologic surveillance</a:t>
            </a: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500" dirty="0">
              <a:latin typeface="+mn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43000" y="990600"/>
            <a:ext cx="6934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2932113" y="1181100"/>
            <a:ext cx="3825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950913" y="1181100"/>
            <a:ext cx="3825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7886700" y="1181101"/>
            <a:ext cx="3825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b="1" dirty="0" smtClean="0"/>
              <a:t>Organization structure of STI/RTI service delivery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676400"/>
          <a:ext cx="8504238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38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                            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Secretary and DG ;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Joint Secretary (NACO)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                               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ADG                                        DD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STI, TO STI, NTSU STI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3352800"/>
          <a:ext cx="8504238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38"/>
              </a:tblGrid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PD,SACS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DD STI and</a:t>
                      </a:r>
                      <a:r>
                        <a:rPr lang="en-US" baseline="0" dirty="0" smtClean="0"/>
                        <a:t> AD STI                                JD TI, AD TI, TSU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4953000"/>
          <a:ext cx="8504238" cy="107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38"/>
              </a:tblGrid>
              <a:tr h="4953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                          CMHO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(District)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DNO, DAPCU                                           </a:t>
                      </a:r>
                      <a:r>
                        <a:rPr lang="en-US" sz="1400" dirty="0" smtClean="0"/>
                        <a:t>Designated STI clinic (Medical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Officer, Nurse, </a:t>
                      </a:r>
                    </a:p>
                    <a:p>
                      <a:r>
                        <a:rPr lang="en-US" sz="1400" dirty="0" smtClean="0"/>
                        <a:t>                                                                                                                                              </a:t>
                      </a:r>
                      <a:r>
                        <a:rPr lang="en-US" sz="1400" dirty="0" err="1" smtClean="0"/>
                        <a:t>Counsellor</a:t>
                      </a:r>
                      <a:r>
                        <a:rPr lang="en-US" sz="1400" dirty="0" smtClean="0"/>
                        <a:t>)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                              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own Arrow 6"/>
          <p:cNvSpPr/>
          <p:nvPr/>
        </p:nvSpPr>
        <p:spPr>
          <a:xfrm>
            <a:off x="3733800" y="2743200"/>
            <a:ext cx="990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810000" y="4343400"/>
            <a:ext cx="990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0"/>
            <a:ext cx="8534400" cy="987425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/>
              <a:t> Salient Features of NACP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8504238" cy="5330825"/>
          </a:xfrm>
        </p:spPr>
        <p:txBody>
          <a:bodyPr/>
          <a:lstStyle/>
          <a:p>
            <a:pPr>
              <a:defRPr/>
            </a:pPr>
            <a:r>
              <a:rPr lang="en-US" sz="2200" dirty="0" err="1" smtClean="0"/>
              <a:t>Syndromic</a:t>
            </a:r>
            <a:r>
              <a:rPr lang="en-US" sz="2200" dirty="0" smtClean="0"/>
              <a:t> case management </a:t>
            </a:r>
          </a:p>
          <a:p>
            <a:pPr marL="0" indent="0">
              <a:spcBef>
                <a:spcPts val="0"/>
              </a:spcBef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Standardized treatment regimens through </a:t>
            </a:r>
            <a:r>
              <a:rPr lang="en-US" sz="2200" dirty="0" err="1" smtClean="0"/>
              <a:t>colour</a:t>
            </a:r>
            <a:r>
              <a:rPr lang="en-US" sz="2200" dirty="0" smtClean="0"/>
              <a:t> coded drug kits</a:t>
            </a:r>
          </a:p>
          <a:p>
            <a:pPr marL="0" indent="0">
              <a:spcBef>
                <a:spcPts val="0"/>
              </a:spcBef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Infrastructure strengthening of designated clinic</a:t>
            </a:r>
          </a:p>
          <a:p>
            <a:pPr marL="0" indent="0">
              <a:spcBef>
                <a:spcPts val="0"/>
              </a:spcBef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Standardized training of service providers</a:t>
            </a:r>
          </a:p>
          <a:p>
            <a:pPr marL="0" indent="0">
              <a:spcBef>
                <a:spcPts val="0"/>
              </a:spcBef>
              <a:buFont typeface="Wingdings 2" pitchFamily="18" charset="2"/>
              <a:buNone/>
              <a:defRPr/>
            </a:pPr>
            <a:endParaRPr lang="en-US" sz="22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/>
              <a:t>  Inclusion of oral and anal STI</a:t>
            </a:r>
          </a:p>
          <a:p>
            <a:pPr marL="0" indent="0">
              <a:spcBef>
                <a:spcPts val="0"/>
              </a:spcBef>
              <a:defRPr/>
            </a:pPr>
            <a:endParaRPr lang="en-US" sz="2200" dirty="0" smtClean="0"/>
          </a:p>
          <a:p>
            <a:pPr marL="0" indent="0">
              <a:spcBef>
                <a:spcPts val="0"/>
              </a:spcBef>
              <a:defRPr/>
            </a:pPr>
            <a:r>
              <a:rPr lang="en-US" sz="2200" dirty="0" smtClean="0"/>
              <a:t>  Provision of computers and counsellors at every designated </a:t>
            </a:r>
          </a:p>
          <a:p>
            <a:pPr marL="0" indent="0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en-US" sz="2200" dirty="0" smtClean="0"/>
              <a:t>    STI clinic</a:t>
            </a:r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Computerized data capture systems with data analysis and feedback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758825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200" b="1" dirty="0" smtClean="0"/>
              <a:t>Contd.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5330825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Strengthening etiological surveillance through identified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en-US" sz="2200" dirty="0" smtClean="0"/>
              <a:t>  sentinel   sites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Screening for syphilis of all ANC and STI patients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Cross referrals between ICTC/PPTCT/ART centres and STI clinic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Focus on adolescent sexual and reproductive health needs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Supportive supervision through trained faculty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STI service delivery through HRG preferred providers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200" dirty="0" smtClean="0"/>
              <a:t>Presumptive treatment for HRG along with biannual screening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en-US" sz="2200" dirty="0" smtClean="0"/>
              <a:t>  for syphilis and once a quarter regular medical checkup </a:t>
            </a:r>
          </a:p>
          <a:p>
            <a:pPr>
              <a:buFont typeface="Wingdings 2" pitchFamily="18" charset="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534400" cy="7588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27651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98438"/>
            <a:ext cx="8335963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National AIDS Control Organization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First case was identified in 1986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The National Health Committee was formed by the Ministry of Health and Family Welfare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NACO came into being in 1992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NACP I: 1992 – </a:t>
            </a:r>
            <a:r>
              <a:rPr lang="en-US" sz="2400" smtClean="0"/>
              <a:t>1999 </a:t>
            </a:r>
            <a:endParaRPr lang="en-US" sz="24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NACP II: 1999 – 2006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NACP III: 2007 –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0"/>
            <a:ext cx="8534400" cy="9874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NACP – 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504238" cy="4953000"/>
          </a:xfrm>
        </p:spPr>
        <p:txBody>
          <a:bodyPr/>
          <a:lstStyle/>
          <a:p>
            <a:r>
              <a:rPr lang="en-US" sz="2200" smtClean="0"/>
              <a:t>The </a:t>
            </a:r>
            <a:r>
              <a:rPr lang="en-US" sz="2200" b="1" smtClean="0"/>
              <a:t>objectives of NACP-I</a:t>
            </a:r>
            <a:r>
              <a:rPr lang="en-US" sz="2200" smtClean="0"/>
              <a:t> were:</a:t>
            </a:r>
          </a:p>
          <a:p>
            <a:pPr lvl="1"/>
            <a:r>
              <a:rPr lang="en-US" smtClean="0"/>
              <a:t>To control the spread of HIV infection</a:t>
            </a:r>
          </a:p>
          <a:p>
            <a:pPr lvl="1"/>
            <a:r>
              <a:rPr lang="en-US" smtClean="0"/>
              <a:t>To expand infrastructure of blood banks</a:t>
            </a:r>
          </a:p>
          <a:p>
            <a:pPr lvl="1"/>
            <a:r>
              <a:rPr lang="en-US" smtClean="0"/>
              <a:t>To develop infrastructure for the treatment of sexually transmitted diseases in district hospitals and medical colleges</a:t>
            </a:r>
          </a:p>
          <a:p>
            <a:pPr lvl="1"/>
            <a:r>
              <a:rPr lang="en-US" smtClean="0"/>
              <a:t>To initiate HIV sentinel surveillance system</a:t>
            </a:r>
          </a:p>
          <a:p>
            <a:pPr lvl="1"/>
            <a:r>
              <a:rPr lang="en-US" smtClean="0"/>
              <a:t>To involve NGOs in prevention interventions with the focus on awareness generation</a:t>
            </a:r>
          </a:p>
          <a:p>
            <a:pPr lvl="1"/>
            <a:endParaRPr lang="en-US" smtClean="0"/>
          </a:p>
          <a:p>
            <a:r>
              <a:rPr lang="en-US" sz="2200" smtClean="0"/>
              <a:t>This programme led to the capacity-development at the state level with the creation of State AIDS Cells in the Directorate of Health Services in states and union territories. 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/>
              <a:t>NACP – II</a:t>
            </a:r>
            <a:endParaRPr lang="en-US" sz="3600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z="2800" smtClean="0"/>
              <a:t>The </a:t>
            </a:r>
            <a:r>
              <a:rPr lang="en-US" sz="2800" b="1" smtClean="0"/>
              <a:t>objectives of NACP-II </a:t>
            </a:r>
            <a:r>
              <a:rPr lang="en-US" sz="2800" smtClean="0"/>
              <a:t>were:</a:t>
            </a:r>
          </a:p>
          <a:p>
            <a:pPr>
              <a:buFont typeface="Wingdings 2" pitchFamily="18" charset="2"/>
              <a:buNone/>
            </a:pPr>
            <a:r>
              <a:rPr lang="en-US" sz="2800" smtClean="0"/>
              <a:t> </a:t>
            </a:r>
          </a:p>
          <a:p>
            <a:pPr lvl="1"/>
            <a:r>
              <a:rPr lang="en-US" sz="2400" smtClean="0"/>
              <a:t>To reduce the spread of HIV infection in India</a:t>
            </a:r>
          </a:p>
          <a:p>
            <a:pPr lvl="1">
              <a:buFont typeface="Wingdings" pitchFamily="2" charset="2"/>
              <a:buNone/>
            </a:pPr>
            <a:endParaRPr lang="en-US" sz="2400" smtClean="0"/>
          </a:p>
          <a:p>
            <a:pPr lvl="1"/>
            <a:r>
              <a:rPr lang="en-US" sz="2400" smtClean="0"/>
              <a:t>To strengthen India’s capacity to respond to HIV/AIDS on a long term basis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1066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National AIDS Control Policy - 2002</a:t>
            </a:r>
          </a:p>
        </p:txBody>
      </p:sp>
      <p:sp>
        <p:nvSpPr>
          <p:cNvPr id="17411" name="Rectangle 1027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7772400" cy="4038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200" smtClean="0"/>
              <a:t>HIV/AIDS was considered to be a development problem and not merely a health issue.</a:t>
            </a:r>
          </a:p>
          <a:p>
            <a:pPr algn="just" eaLnBrk="1" hangingPunct="1">
              <a:lnSpc>
                <a:spcPct val="90000"/>
              </a:lnSpc>
            </a:pPr>
            <a:endParaRPr lang="en-US" sz="2200" smtClean="0"/>
          </a:p>
          <a:p>
            <a:pPr algn="just" eaLnBrk="1" hangingPunct="1">
              <a:lnSpc>
                <a:spcPct val="90000"/>
              </a:lnSpc>
            </a:pPr>
            <a:r>
              <a:rPr lang="en-US" sz="2200" smtClean="0"/>
              <a:t>The policy aimed at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Prevention of further spread of HIV 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endParaRPr lang="en-US" smtClean="0"/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Reducing the impact of HIV on people and on the health and socio-economic system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endParaRPr lang="en-US" smtClean="0">
              <a:solidFill>
                <a:schemeClr val="tx1"/>
              </a:solidFill>
            </a:endParaRP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Integrating horizontally with other national programs (RCH, TB, PHC system)</a:t>
            </a:r>
          </a:p>
        </p:txBody>
      </p:sp>
      <p:sp>
        <p:nvSpPr>
          <p:cNvPr id="17412" name="Line 1028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458200" cy="5029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200" b="1" smtClean="0"/>
              <a:t>Goal</a:t>
            </a:r>
            <a:r>
              <a:rPr lang="en-US" sz="2200" smtClean="0"/>
              <a:t>: To halt and reverse the epidemic in India over the next five years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200" smtClean="0"/>
          </a:p>
          <a:p>
            <a:pPr algn="just" eaLnBrk="1" hangingPunct="1">
              <a:lnSpc>
                <a:spcPct val="90000"/>
              </a:lnSpc>
            </a:pPr>
            <a:r>
              <a:rPr lang="en-US" sz="2200" smtClean="0"/>
              <a:t>The </a:t>
            </a:r>
            <a:r>
              <a:rPr lang="en-US" sz="2200" b="1" smtClean="0"/>
              <a:t>objectives of NACP-III </a:t>
            </a:r>
            <a:r>
              <a:rPr lang="en-US" sz="2200" smtClean="0"/>
              <a:t>are: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Prevention of new infections (saturation of High Risk Groups (HRGs) coverage and scaling up interventions for the general population)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endParaRPr lang="en-US" smtClean="0">
              <a:solidFill>
                <a:schemeClr val="tx1"/>
              </a:solidFill>
            </a:endParaRP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Increased proportion of PLHIV receiving care, support and treatment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endParaRPr lang="en-US" smtClean="0">
              <a:solidFill>
                <a:schemeClr val="tx1"/>
              </a:solidFill>
            </a:endParaRP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Strengthening capacities at district, state and national levels</a:t>
            </a: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endParaRPr lang="en-US" smtClean="0">
              <a:solidFill>
                <a:schemeClr val="tx1"/>
              </a:solidFill>
            </a:endParaRPr>
          </a:p>
          <a:p>
            <a:pPr lvl="1" algn="just" eaLnBrk="1" hangingPunct="1">
              <a:lnSpc>
                <a:spcPct val="90000"/>
              </a:lnSpc>
              <a:buSzPct val="100000"/>
              <a:buFont typeface="Courier New" pitchFamily="49" charset="0"/>
              <a:buChar char="o"/>
            </a:pPr>
            <a:r>
              <a:rPr lang="en-US" smtClean="0">
                <a:solidFill>
                  <a:schemeClr val="tx1"/>
                </a:solidFill>
              </a:rPr>
              <a:t>Building strategic information management systems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304800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3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NACP-III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6"/>
          <p:cNvGrpSpPr>
            <a:grpSpLocks/>
          </p:cNvGrpSpPr>
          <p:nvPr/>
        </p:nvGrpSpPr>
        <p:grpSpPr bwMode="auto">
          <a:xfrm>
            <a:off x="152400" y="1023938"/>
            <a:ext cx="8845550" cy="5640387"/>
            <a:chOff x="152400" y="1023938"/>
            <a:chExt cx="8845550" cy="5640387"/>
          </a:xfrm>
        </p:grpSpPr>
        <p:sp>
          <p:nvSpPr>
            <p:cNvPr id="10242" name="Text Box 2"/>
            <p:cNvSpPr txBox="1">
              <a:spLocks noChangeArrowheads="1"/>
            </p:cNvSpPr>
            <p:nvPr/>
          </p:nvSpPr>
          <p:spPr bwMode="auto">
            <a:xfrm>
              <a:off x="219075" y="3770313"/>
              <a:ext cx="1600200" cy="20716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Targeted Interventions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STI care 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 Condom promotion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Enabling environment</a:t>
              </a:r>
              <a:endParaRPr lang="en-US" sz="1500" dirty="0">
                <a:latin typeface="+mn-lt"/>
                <a:cs typeface="Arial" charset="0"/>
              </a:endParaRPr>
            </a:p>
          </p:txBody>
        </p:sp>
        <p:sp>
          <p:nvSpPr>
            <p:cNvPr id="10243" name="Text Box 3"/>
            <p:cNvSpPr txBox="1">
              <a:spLocks noChangeArrowheads="1"/>
            </p:cNvSpPr>
            <p:nvPr/>
          </p:nvSpPr>
          <p:spPr bwMode="auto">
            <a:xfrm>
              <a:off x="1914525" y="3767138"/>
              <a:ext cx="1676400" cy="265271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Blood safety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Integrated Counselling and Testing including PPTCT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STI care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IEC and social mobilisation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Mainstreaming</a:t>
              </a:r>
            </a:p>
          </p:txBody>
        </p:sp>
        <p:sp>
          <p:nvSpPr>
            <p:cNvPr id="606212" name="Text Box 4"/>
            <p:cNvSpPr txBox="1">
              <a:spLocks noChangeArrowheads="1"/>
            </p:cNvSpPr>
            <p:nvPr/>
          </p:nvSpPr>
          <p:spPr bwMode="auto">
            <a:xfrm>
              <a:off x="3663950" y="3778250"/>
              <a:ext cx="1676400" cy="2886075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ART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HIV-TB            co-ordination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Treatment of opportunistic infections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Community care centres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Post-Exposure Prophylaxis</a:t>
              </a:r>
              <a:endParaRPr lang="en-US" sz="15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endParaRPr>
            </a:p>
          </p:txBody>
        </p:sp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5416550" y="3779838"/>
              <a:ext cx="1600200" cy="2862262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Tx/>
                <a:buChar char="•"/>
                <a:defRPr/>
              </a:pPr>
              <a:r>
                <a:rPr lang="en-GB" sz="1500" dirty="0">
                  <a:latin typeface="+mn-lt"/>
                </a:rPr>
                <a:t>HIV Sentinel Surveillance</a:t>
              </a:r>
            </a:p>
            <a:p>
              <a:pPr algn="ctr">
                <a:defRPr/>
              </a:pPr>
              <a:endParaRPr lang="en-GB" sz="1500" dirty="0">
                <a:latin typeface="+mn-lt"/>
              </a:endParaRPr>
            </a:p>
            <a:p>
              <a:pPr algn="ctr">
                <a:buFontTx/>
                <a:buChar char="•"/>
                <a:defRPr/>
              </a:pPr>
              <a:r>
                <a:rPr lang="en-GB" sz="1500" dirty="0">
                  <a:latin typeface="+mn-lt"/>
                </a:rPr>
                <a:t>Behavioural Surveillance</a:t>
              </a:r>
            </a:p>
            <a:p>
              <a:pPr algn="ctr">
                <a:defRPr/>
              </a:pPr>
              <a:endParaRPr lang="en-GB" sz="1500" dirty="0">
                <a:latin typeface="+mn-lt"/>
              </a:endParaRPr>
            </a:p>
            <a:p>
              <a:pPr algn="ctr">
                <a:buFontTx/>
                <a:buChar char="•"/>
                <a:defRPr/>
              </a:pPr>
              <a:r>
                <a:rPr lang="en-GB" sz="1500" dirty="0">
                  <a:latin typeface="+mn-lt"/>
                </a:rPr>
                <a:t>Monitoring and Evaluation</a:t>
              </a:r>
            </a:p>
            <a:p>
              <a:pPr algn="ctr">
                <a:defRPr/>
              </a:pPr>
              <a:endParaRPr lang="en-GB" sz="1500" dirty="0">
                <a:latin typeface="+mn-lt"/>
              </a:endParaRPr>
            </a:p>
            <a:p>
              <a:pPr algn="ctr">
                <a:buFontTx/>
                <a:buChar char="•"/>
                <a:defRPr/>
              </a:pPr>
              <a:r>
                <a:rPr lang="en-GB" sz="1500" dirty="0">
                  <a:latin typeface="+mn-lt"/>
                </a:rPr>
                <a:t>Operations research</a:t>
              </a:r>
            </a:p>
            <a:p>
              <a:pPr algn="ctr">
                <a:buFontTx/>
                <a:buChar char="•"/>
                <a:defRPr/>
              </a:pPr>
              <a:endParaRPr lang="en-US" sz="1500" dirty="0">
                <a:latin typeface="+mn-lt"/>
                <a:cs typeface="Arial" charset="0"/>
              </a:endParaRP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7229475" y="3779838"/>
              <a:ext cx="1600200" cy="25368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solidFill>
                    <a:srgbClr val="663333"/>
                  </a:solidFill>
                  <a:latin typeface="+mn-lt"/>
                  <a:cs typeface="Arial" charset="0"/>
                </a:rPr>
                <a:t> </a:t>
              </a:r>
              <a:r>
                <a:rPr lang="en-GB" sz="1500" dirty="0">
                  <a:latin typeface="+mn-lt"/>
                  <a:cs typeface="Arial" charset="0"/>
                </a:rPr>
                <a:t>DAPCU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 Technical resource groups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Enhanced HR at NACO, SACS and districts</a:t>
              </a:r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500" dirty="0">
                  <a:latin typeface="+mn-lt"/>
                  <a:cs typeface="Arial" charset="0"/>
                </a:rPr>
                <a:t>Enhanced training activities</a:t>
              </a:r>
              <a:endParaRPr lang="en-US" sz="1500" dirty="0">
                <a:latin typeface="+mn-lt"/>
                <a:cs typeface="Arial" charset="0"/>
              </a:endParaRPr>
            </a:p>
          </p:txBody>
        </p:sp>
        <p:sp>
          <p:nvSpPr>
            <p:cNvPr id="10247" name="AutoShape 7"/>
            <p:cNvSpPr>
              <a:spLocks noChangeArrowheads="1"/>
            </p:cNvSpPr>
            <p:nvPr/>
          </p:nvSpPr>
          <p:spPr bwMode="auto">
            <a:xfrm>
              <a:off x="1143000" y="1036638"/>
              <a:ext cx="1524000" cy="1477962"/>
            </a:xfrm>
            <a:prstGeom prst="downArrowCallout">
              <a:avLst>
                <a:gd name="adj1" fmla="val 25000"/>
                <a:gd name="adj2" fmla="val 25000"/>
                <a:gd name="adj3" fmla="val 16667"/>
                <a:gd name="adj4" fmla="val 6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b="1" dirty="0">
                  <a:solidFill>
                    <a:srgbClr val="000000"/>
                  </a:solidFill>
                  <a:latin typeface="+mn-lt"/>
                  <a:cs typeface="Arial" charset="0"/>
                </a:rPr>
                <a:t>Prevention</a:t>
              </a:r>
            </a:p>
            <a:p>
              <a:pPr algn="ctr">
                <a:defRPr/>
              </a:pPr>
              <a:endParaRPr lang="en-US" sz="1500" dirty="0">
                <a:solidFill>
                  <a:schemeClr val="bg2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0248" name="AutoShape 8"/>
            <p:cNvSpPr>
              <a:spLocks noChangeArrowheads="1"/>
            </p:cNvSpPr>
            <p:nvPr/>
          </p:nvSpPr>
          <p:spPr bwMode="auto">
            <a:xfrm>
              <a:off x="152400" y="2516188"/>
              <a:ext cx="1749425" cy="1052512"/>
            </a:xfrm>
            <a:prstGeom prst="beve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dirty="0">
                  <a:solidFill>
                    <a:srgbClr val="000000"/>
                  </a:solidFill>
                  <a:latin typeface="+mn-lt"/>
                  <a:cs typeface="Arial" charset="0"/>
                </a:rPr>
                <a:t>High risk populations</a:t>
              </a:r>
            </a:p>
            <a:p>
              <a:pPr algn="ctr">
                <a:defRPr/>
              </a:pPr>
              <a:endParaRPr lang="en-US" sz="1500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0249" name="AutoShape 9"/>
            <p:cNvSpPr>
              <a:spLocks noChangeArrowheads="1"/>
            </p:cNvSpPr>
            <p:nvPr/>
          </p:nvSpPr>
          <p:spPr bwMode="auto">
            <a:xfrm>
              <a:off x="1905000" y="2516188"/>
              <a:ext cx="1747838" cy="1052512"/>
            </a:xfrm>
            <a:prstGeom prst="beve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dirty="0">
                  <a:solidFill>
                    <a:srgbClr val="000000"/>
                  </a:solidFill>
                  <a:latin typeface="+mn-lt"/>
                  <a:cs typeface="Arial" charset="0"/>
                </a:rPr>
                <a:t>Low risk populations</a:t>
              </a:r>
            </a:p>
            <a:p>
              <a:pPr algn="ctr">
                <a:defRPr/>
              </a:pPr>
              <a:endParaRPr lang="en-US" sz="1500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0250" name="AutoShape 10"/>
            <p:cNvSpPr>
              <a:spLocks noChangeArrowheads="1"/>
            </p:cNvSpPr>
            <p:nvPr/>
          </p:nvSpPr>
          <p:spPr bwMode="auto">
            <a:xfrm>
              <a:off x="3697288" y="2511425"/>
              <a:ext cx="1600200" cy="1063625"/>
            </a:xfrm>
            <a:prstGeom prst="bevel">
              <a:avLst>
                <a:gd name="adj" fmla="val 125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dirty="0">
                  <a:latin typeface="+mn-lt"/>
                  <a:cs typeface="Arial" charset="0"/>
                </a:rPr>
                <a:t>Care &amp; support</a:t>
              </a:r>
              <a:r>
                <a:rPr lang="en-US" sz="1500" dirty="0">
                  <a:solidFill>
                    <a:srgbClr val="FFFFFF"/>
                  </a:solidFill>
                  <a:latin typeface="+mn-lt"/>
                  <a:cs typeface="Arial" charset="0"/>
                </a:rPr>
                <a:t> </a:t>
              </a:r>
            </a:p>
          </p:txBody>
        </p:sp>
        <p:sp>
          <p:nvSpPr>
            <p:cNvPr id="10251" name="AutoShape 11"/>
            <p:cNvSpPr>
              <a:spLocks noChangeArrowheads="1"/>
            </p:cNvSpPr>
            <p:nvPr/>
          </p:nvSpPr>
          <p:spPr bwMode="auto">
            <a:xfrm>
              <a:off x="5364163" y="2511425"/>
              <a:ext cx="1676400" cy="1077913"/>
            </a:xfrm>
            <a:prstGeom prst="bevel">
              <a:avLst>
                <a:gd name="adj" fmla="val 12500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dirty="0">
                  <a:solidFill>
                    <a:srgbClr val="000000"/>
                  </a:solidFill>
                  <a:latin typeface="+mn-lt"/>
                  <a:cs typeface="Arial" charset="0"/>
                </a:rPr>
                <a:t>Monitoring and Evaluation</a:t>
              </a:r>
            </a:p>
          </p:txBody>
        </p:sp>
        <p:sp>
          <p:nvSpPr>
            <p:cNvPr id="10252" name="AutoShape 12"/>
            <p:cNvSpPr>
              <a:spLocks noChangeArrowheads="1"/>
            </p:cNvSpPr>
            <p:nvPr/>
          </p:nvSpPr>
          <p:spPr bwMode="auto">
            <a:xfrm>
              <a:off x="7092950" y="2524125"/>
              <a:ext cx="1905000" cy="1079500"/>
            </a:xfrm>
            <a:prstGeom prst="bevel">
              <a:avLst>
                <a:gd name="adj" fmla="val 125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dirty="0">
                  <a:solidFill>
                    <a:srgbClr val="000000"/>
                  </a:solidFill>
                  <a:latin typeface="+mn-lt"/>
                  <a:cs typeface="Arial" charset="0"/>
                </a:rPr>
                <a:t>Institutional Strengthening</a:t>
              </a:r>
            </a:p>
          </p:txBody>
        </p:sp>
        <p:sp>
          <p:nvSpPr>
            <p:cNvPr id="10253" name="AutoShape 13"/>
            <p:cNvSpPr>
              <a:spLocks noChangeArrowheads="1"/>
            </p:cNvSpPr>
            <p:nvPr/>
          </p:nvSpPr>
          <p:spPr bwMode="auto">
            <a:xfrm>
              <a:off x="3581400" y="1023938"/>
              <a:ext cx="1600200" cy="1428750"/>
            </a:xfrm>
            <a:prstGeom prst="downArrowCallout">
              <a:avLst>
                <a:gd name="adj1" fmla="val 41667"/>
                <a:gd name="adj2" fmla="val 41667"/>
                <a:gd name="adj3" fmla="val 16667"/>
                <a:gd name="adj4" fmla="val 6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b="1" dirty="0">
                  <a:latin typeface="+mn-lt"/>
                  <a:cs typeface="Arial" charset="0"/>
                </a:rPr>
                <a:t>Care, Support &amp;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1500" b="1" dirty="0">
                  <a:latin typeface="+mn-lt"/>
                  <a:cs typeface="Arial" charset="0"/>
                </a:rPr>
                <a:t>Treatment</a:t>
              </a:r>
            </a:p>
          </p:txBody>
        </p:sp>
        <p:sp>
          <p:nvSpPr>
            <p:cNvPr id="10254" name="AutoShape 14"/>
            <p:cNvSpPr>
              <a:spLocks noChangeArrowheads="1"/>
            </p:cNvSpPr>
            <p:nvPr/>
          </p:nvSpPr>
          <p:spPr bwMode="auto">
            <a:xfrm>
              <a:off x="5334000" y="1068388"/>
              <a:ext cx="1676400" cy="1384300"/>
            </a:xfrm>
            <a:prstGeom prst="downArrowCallout">
              <a:avLst>
                <a:gd name="adj1" fmla="val 33333"/>
                <a:gd name="adj2" fmla="val 33333"/>
                <a:gd name="adj3" fmla="val 16667"/>
                <a:gd name="adj4" fmla="val 66667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500" b="1" dirty="0">
                  <a:latin typeface="+mn-lt"/>
                  <a:cs typeface="Arial" charset="0"/>
                </a:rPr>
                <a:t>Strategic 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500" b="1" dirty="0">
                  <a:latin typeface="+mn-lt"/>
                  <a:cs typeface="Arial" charset="0"/>
                </a:rPr>
                <a:t>Information 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500" b="1" dirty="0">
                  <a:latin typeface="+mn-lt"/>
                  <a:cs typeface="Arial" charset="0"/>
                </a:rPr>
                <a:t>Management </a:t>
              </a:r>
            </a:p>
          </p:txBody>
        </p:sp>
        <p:sp>
          <p:nvSpPr>
            <p:cNvPr id="10255" name="AutoShape 15"/>
            <p:cNvSpPr>
              <a:spLocks noChangeArrowheads="1"/>
            </p:cNvSpPr>
            <p:nvPr/>
          </p:nvSpPr>
          <p:spPr bwMode="auto">
            <a:xfrm>
              <a:off x="7245350" y="1065213"/>
              <a:ext cx="1600200" cy="1390650"/>
            </a:xfrm>
            <a:prstGeom prst="downArrowCallout">
              <a:avLst>
                <a:gd name="adj1" fmla="val 29167"/>
                <a:gd name="adj2" fmla="val 29167"/>
                <a:gd name="adj3" fmla="val 16667"/>
                <a:gd name="adj4" fmla="val 6666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b="1" dirty="0">
                  <a:latin typeface="+mn-lt"/>
                  <a:cs typeface="Arial" charset="0"/>
                </a:rPr>
                <a:t>Capacity Building</a:t>
              </a:r>
              <a:r>
                <a:rPr lang="en-US" sz="1500" b="1" dirty="0">
                  <a:solidFill>
                    <a:schemeClr val="bg2"/>
                  </a:solidFill>
                  <a:latin typeface="+mn-lt"/>
                  <a:cs typeface="Arial" charset="0"/>
                </a:rPr>
                <a:t> </a:t>
              </a:r>
            </a:p>
            <a:p>
              <a:pPr algn="ctr">
                <a:defRPr/>
              </a:pPr>
              <a:endParaRPr lang="en-US" sz="1500" dirty="0">
                <a:solidFill>
                  <a:schemeClr val="bg2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0" y="222250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3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NACP-III at a glance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969963" y="1606550"/>
            <a:ext cx="7412037" cy="5029200"/>
            <a:chOff x="611" y="596"/>
            <a:chExt cx="4669" cy="3432"/>
          </a:xfrm>
        </p:grpSpPr>
        <p:sp>
          <p:nvSpPr>
            <p:cNvPr id="20485" name="AutoShape 3"/>
            <p:cNvSpPr>
              <a:spLocks noChangeArrowheads="1"/>
            </p:cNvSpPr>
            <p:nvPr/>
          </p:nvSpPr>
          <p:spPr bwMode="auto">
            <a:xfrm>
              <a:off x="970" y="718"/>
              <a:ext cx="3772" cy="32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161 h 21600"/>
                <a:gd name="T26" fmla="*/ 18439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54" y="10800"/>
                  </a:moveTo>
                  <a:cubicBezTo>
                    <a:pt x="3454" y="14857"/>
                    <a:pt x="6743" y="18146"/>
                    <a:pt x="10800" y="18146"/>
                  </a:cubicBezTo>
                  <a:cubicBezTo>
                    <a:pt x="14857" y="18146"/>
                    <a:pt x="18146" y="14857"/>
                    <a:pt x="18146" y="10800"/>
                  </a:cubicBezTo>
                  <a:cubicBezTo>
                    <a:pt x="18146" y="6743"/>
                    <a:pt x="14857" y="3454"/>
                    <a:pt x="10800" y="3454"/>
                  </a:cubicBezTo>
                  <a:cubicBezTo>
                    <a:pt x="6743" y="3454"/>
                    <a:pt x="3454" y="6743"/>
                    <a:pt x="3454" y="10800"/>
                  </a:cubicBez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6" name="Rectangle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blackWhite">
            <a:xfrm>
              <a:off x="3843" y="654"/>
              <a:ext cx="10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887" tIns="0" rIns="3887" bIns="0" anchor="ctr"/>
            <a:lstStyle/>
            <a:p>
              <a:pPr marL="342900" indent="-342900">
                <a:spcBef>
                  <a:spcPct val="20000"/>
                </a:spcBef>
              </a:pPr>
              <a:endParaRPr lang="en-GB" sz="1600" b="1">
                <a:solidFill>
                  <a:schemeClr val="bg1"/>
                </a:solidFill>
              </a:endParaRPr>
            </a:p>
          </p:txBody>
        </p:sp>
        <p:sp>
          <p:nvSpPr>
            <p:cNvPr id="20487" name="Rectangle 5"/>
            <p:cNvSpPr>
              <a:spLocks noChangeArrowheads="1"/>
            </p:cNvSpPr>
            <p:nvPr/>
          </p:nvSpPr>
          <p:spPr bwMode="auto">
            <a:xfrm>
              <a:off x="2233" y="596"/>
              <a:ext cx="1120" cy="572"/>
            </a:xfrm>
            <a:prstGeom prst="rect">
              <a:avLst/>
            </a:prstGeom>
            <a:solidFill>
              <a:srgbClr val="6600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8" name="Rectangle 6"/>
            <p:cNvSpPr>
              <a:spLocks noChangeArrowheads="1"/>
            </p:cNvSpPr>
            <p:nvPr/>
          </p:nvSpPr>
          <p:spPr bwMode="auto">
            <a:xfrm>
              <a:off x="2212" y="702"/>
              <a:ext cx="1174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Consolidate gains</a:t>
              </a:r>
            </a:p>
          </p:txBody>
        </p:sp>
        <p:sp>
          <p:nvSpPr>
            <p:cNvPr id="20489" name="Rectangle 7"/>
            <p:cNvSpPr>
              <a:spLocks noChangeArrowheads="1"/>
            </p:cNvSpPr>
            <p:nvPr/>
          </p:nvSpPr>
          <p:spPr bwMode="auto">
            <a:xfrm>
              <a:off x="611" y="1315"/>
              <a:ext cx="1196" cy="731"/>
            </a:xfrm>
            <a:prstGeom prst="rect">
              <a:avLst/>
            </a:prstGeom>
            <a:solidFill>
              <a:srgbClr val="6600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Rectangle 8"/>
            <p:cNvSpPr>
              <a:spLocks noChangeArrowheads="1"/>
            </p:cNvSpPr>
            <p:nvPr/>
          </p:nvSpPr>
          <p:spPr bwMode="auto">
            <a:xfrm>
              <a:off x="672" y="1417"/>
              <a:ext cx="1110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Focus on youth and adolescents</a:t>
              </a:r>
            </a:p>
          </p:txBody>
        </p:sp>
        <p:sp>
          <p:nvSpPr>
            <p:cNvPr id="20491" name="Rectangle 10"/>
            <p:cNvSpPr>
              <a:spLocks noChangeArrowheads="1"/>
            </p:cNvSpPr>
            <p:nvPr/>
          </p:nvSpPr>
          <p:spPr bwMode="auto">
            <a:xfrm>
              <a:off x="613" y="2627"/>
              <a:ext cx="1211" cy="1105"/>
            </a:xfrm>
            <a:prstGeom prst="rect">
              <a:avLst/>
            </a:prstGeom>
            <a:solidFill>
              <a:srgbClr val="6600CC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endParaRPr lang="en-US" sz="800" b="1">
                <a:solidFill>
                  <a:schemeClr val="bg1"/>
                </a:solidFill>
              </a:endParaRPr>
            </a:p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Saturate coverage of High Risk Behaviour Groups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0492" name="Rectangle 11"/>
            <p:cNvSpPr>
              <a:spLocks noChangeArrowheads="1"/>
            </p:cNvSpPr>
            <p:nvPr/>
          </p:nvSpPr>
          <p:spPr bwMode="auto">
            <a:xfrm>
              <a:off x="3834" y="1273"/>
              <a:ext cx="1008" cy="727"/>
            </a:xfrm>
            <a:prstGeom prst="rect">
              <a:avLst/>
            </a:prstGeom>
            <a:solidFill>
              <a:srgbClr val="6600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3948" y="1349"/>
              <a:ext cx="885" cy="567"/>
            </a:xfrm>
            <a:prstGeom prst="rect">
              <a:avLst/>
            </a:prstGeom>
            <a:solidFill>
              <a:srgbClr val="6600CC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Scale up treatment services </a:t>
              </a:r>
            </a:p>
          </p:txBody>
        </p:sp>
        <p:sp>
          <p:nvSpPr>
            <p:cNvPr id="20494" name="Rectangle 13"/>
            <p:cNvSpPr>
              <a:spLocks noChangeArrowheads="1"/>
            </p:cNvSpPr>
            <p:nvPr/>
          </p:nvSpPr>
          <p:spPr bwMode="auto">
            <a:xfrm>
              <a:off x="4054" y="2532"/>
              <a:ext cx="1226" cy="716"/>
            </a:xfrm>
            <a:prstGeom prst="rect">
              <a:avLst/>
            </a:prstGeom>
            <a:solidFill>
              <a:srgbClr val="6600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5" name="Rectangle 14"/>
            <p:cNvSpPr>
              <a:spLocks noChangeArrowheads="1"/>
            </p:cNvSpPr>
            <p:nvPr/>
          </p:nvSpPr>
          <p:spPr bwMode="auto">
            <a:xfrm>
              <a:off x="4080" y="2587"/>
              <a:ext cx="120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Decentralize  to district  and  sub-district level</a:t>
              </a:r>
            </a:p>
          </p:txBody>
        </p:sp>
        <p:sp>
          <p:nvSpPr>
            <p:cNvPr id="20496" name="Rectangle 15"/>
            <p:cNvSpPr>
              <a:spLocks noChangeArrowheads="1"/>
            </p:cNvSpPr>
            <p:nvPr/>
          </p:nvSpPr>
          <p:spPr bwMode="auto">
            <a:xfrm>
              <a:off x="2456" y="3400"/>
              <a:ext cx="1010" cy="628"/>
            </a:xfrm>
            <a:prstGeom prst="rect">
              <a:avLst/>
            </a:prstGeom>
            <a:solidFill>
              <a:srgbClr val="6600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Rectangle 16"/>
            <p:cNvSpPr>
              <a:spLocks noChangeArrowheads="1"/>
            </p:cNvSpPr>
            <p:nvPr/>
          </p:nvSpPr>
          <p:spPr bwMode="auto">
            <a:xfrm>
              <a:off x="2393" y="3515"/>
              <a:ext cx="111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bg1"/>
                </a:buClr>
              </a:pPr>
              <a:r>
                <a:rPr lang="en-US" b="1">
                  <a:solidFill>
                    <a:schemeClr val="bg1"/>
                  </a:solidFill>
                </a:rPr>
                <a:t>Normalize use of condoms</a:t>
              </a:r>
            </a:p>
          </p:txBody>
        </p:sp>
      </p:grpSp>
      <p:sp>
        <p:nvSpPr>
          <p:cNvPr id="20483" name="Rectangle 17"/>
          <p:cNvSpPr>
            <a:spLocks noGrp="1" noChangeArrowheads="1"/>
          </p:cNvSpPr>
          <p:nvPr>
            <p:ph type="title"/>
          </p:nvPr>
        </p:nvSpPr>
        <p:spPr>
          <a:xfrm>
            <a:off x="344488" y="0"/>
            <a:ext cx="8599487" cy="962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7B9899"/>
                </a:solidFill>
              </a:rPr>
              <a:t>Summary: </a:t>
            </a:r>
            <a:r>
              <a:rPr lang="en-GB" b="1" smtClean="0">
                <a:solidFill>
                  <a:srgbClr val="7B9899"/>
                </a:solidFill>
              </a:rPr>
              <a:t>Priorities under NACP-III</a:t>
            </a:r>
            <a:endParaRPr lang="en-US" b="1" smtClean="0">
              <a:solidFill>
                <a:srgbClr val="7B9899"/>
              </a:solidFill>
            </a:endParaRPr>
          </a:p>
        </p:txBody>
      </p:sp>
      <p:sp>
        <p:nvSpPr>
          <p:cNvPr id="20484" name="Rectangle 33"/>
          <p:cNvSpPr>
            <a:spLocks noChangeArrowheads="1"/>
          </p:cNvSpPr>
          <p:nvPr/>
        </p:nvSpPr>
        <p:spPr bwMode="auto">
          <a:xfrm>
            <a:off x="3138488" y="3568700"/>
            <a:ext cx="2819400" cy="1219200"/>
          </a:xfrm>
          <a:prstGeom prst="rect">
            <a:avLst/>
          </a:prstGeom>
          <a:solidFill>
            <a:srgbClr val="00009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FF66"/>
                </a:solidFill>
              </a:rPr>
              <a:t>Stigma &amp; Discrimination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STI/RTI Guidelines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Text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2020</TotalTime>
  <Words>770</Words>
  <Application>Microsoft PowerPoint</Application>
  <PresentationFormat>On-screen Show (4:3)</PresentationFormat>
  <Paragraphs>179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Understanding NACP III </vt:lpstr>
      <vt:lpstr>National AIDS Control Organization</vt:lpstr>
      <vt:lpstr>  NACP – I</vt:lpstr>
      <vt:lpstr>NACP – II</vt:lpstr>
      <vt:lpstr>National AIDS Control Policy - 2002</vt:lpstr>
      <vt:lpstr>Slide 6</vt:lpstr>
      <vt:lpstr>Slide 7</vt:lpstr>
      <vt:lpstr>Summary: Priorities under NACP-III</vt:lpstr>
      <vt:lpstr>STI/RTI Guidelines</vt:lpstr>
      <vt:lpstr>Universe of Problem</vt:lpstr>
      <vt:lpstr>Implementation structure of STI/RTI Program</vt:lpstr>
      <vt:lpstr>Organization structure of STI/RTI service delivery </vt:lpstr>
      <vt:lpstr>      Salient Features of NACP III</vt:lpstr>
      <vt:lpstr>        Contd. 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</dc:creator>
  <cp:lastModifiedBy>TAPTI</cp:lastModifiedBy>
  <cp:revision>253</cp:revision>
  <dcterms:created xsi:type="dcterms:W3CDTF">2005-12-09T02:32:16Z</dcterms:created>
  <dcterms:modified xsi:type="dcterms:W3CDTF">2010-01-13T05:12:50Z</dcterms:modified>
</cp:coreProperties>
</file>